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75" r:id="rId27"/>
  </p:sldIdLst>
  <p:sldSz cx="12192000" cy="6858000"/>
  <p:notesSz cx="6858000" cy="9144000"/>
  <p:embeddedFontLst>
    <p:embeddedFont>
      <p:font typeface="楷体_GB2312" panose="02010600030101010101" charset="-122"/>
      <p:regular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方正大标宋简体" panose="03000509000000000000" pitchFamily="65" charset="-122"/>
      <p:regular r:id="rId33"/>
    </p:embeddedFont>
    <p:embeddedFont>
      <p:font typeface="方正仿宋简体" panose="03000509000000000000" pitchFamily="65" charset="-122"/>
      <p:regular r:id="rId34"/>
    </p:embeddedFont>
    <p:embeddedFont>
      <p:font typeface="方正颜真卿楷书 简繁" panose="02000500000000000000" pitchFamily="2" charset="-122"/>
      <p:regular r:id="rId35"/>
    </p:embeddedFont>
    <p:embeddedFont>
      <p:font typeface="汉仪程行简" panose="00020600040101010101" pitchFamily="18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7B"/>
    <a:srgbClr val="36292E"/>
    <a:srgbClr val="9E835D"/>
    <a:srgbClr val="594664"/>
    <a:srgbClr val="FCB37A"/>
    <a:srgbClr val="AB8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4" autoAdjust="0"/>
    <p:restoredTop sz="94879" autoAdjust="0"/>
  </p:normalViewPr>
  <p:slideViewPr>
    <p:cSldViewPr snapToGrid="0" showGuides="1">
      <p:cViewPr varScale="1">
        <p:scale>
          <a:sx n="76" d="100"/>
          <a:sy n="7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24.xml" Id="rId26" /><Relationship Type="http://schemas.openxmlformats.org/officeDocument/2006/relationships/theme" Target="theme/theme1.xml" Id="rId39" /><Relationship Type="http://schemas.openxmlformats.org/officeDocument/2006/relationships/slide" Target="slides/slide19.xml" Id="rId21" /><Relationship Type="http://schemas.openxmlformats.org/officeDocument/2006/relationships/font" Target="fonts/font6.fntdata" Id="rId34" /><Relationship Type="http://schemas.openxmlformats.org/officeDocument/2006/relationships/slide" Target="slides/slide5.xml" Id="rId7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font" Target="fonts/font5.fntdata" Id="rId33" /><Relationship Type="http://schemas.openxmlformats.org/officeDocument/2006/relationships/viewProps" Target="viewProps.xml" Id="rId38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18.xml" Id="rId20" /><Relationship Type="http://schemas.openxmlformats.org/officeDocument/2006/relationships/font" Target="fonts/font1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font" Target="fonts/font4.fntdata" Id="rId32" /><Relationship Type="http://schemas.openxmlformats.org/officeDocument/2006/relationships/presProps" Target="presProps.xml" Id="rId37" /><Relationship Type="http://schemas.openxmlformats.org/officeDocument/2006/relationships/tableStyles" Target="tableStyles.xml" Id="rId40" /><Relationship Type="http://schemas.openxmlformats.org/officeDocument/2006/relationships/slide" Target="slides/slide3.xml" Id="rId5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notesMaster" Target="notesMasters/notesMaster1.xml" Id="rId28" /><Relationship Type="http://schemas.openxmlformats.org/officeDocument/2006/relationships/font" Target="fonts/font8.fntdata" Id="rId36" /><Relationship Type="http://schemas.openxmlformats.org/officeDocument/2006/relationships/slide" Target="slides/slide8.xml" Id="rId10" /><Relationship Type="http://schemas.openxmlformats.org/officeDocument/2006/relationships/slide" Target="slides/slide17.xml" Id="rId19" /><Relationship Type="http://schemas.openxmlformats.org/officeDocument/2006/relationships/font" Target="fonts/font3.fntdata" Id="rId31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font" Target="fonts/font2.fntdata" Id="rId30" /><Relationship Type="http://schemas.openxmlformats.org/officeDocument/2006/relationships/font" Target="fonts/font7.fntdata" Id="rId35" /><Relationship Type="http://schemas.openxmlformats.org/officeDocument/2006/relationships/slide" Target="slides/slide6.xml" Id="rId8" /><Relationship Type="http://schemas.openxmlformats.org/officeDocument/2006/relationships/slide" Target="slides/slide1.xml" Id="rId3" /><Relationship Type="http://schemas.openxmlformats.org/officeDocument/2006/relationships/tags" Target="/ppt/tags/tag1.xml" Id="Rc574f55b575e45d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FDA9-AAC7-4029-8802-590F70FA8DB9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92A70-F764-4970-8567-40699AA749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8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92A70-F764-4970-8567-40699AA749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842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92A70-F764-4970-8567-40699AA749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5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92A70-F764-4970-8567-40699AA749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8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宋初“田制不立”，“不抑兼并”，使两极分化更为激烈。到明清时期，商品货币经济繁荣，通过土地买卖广占田</a:t>
            </a:r>
            <a:r>
              <a:rPr lang="en-US" altLang="zh-CN" dirty="0"/>
              <a:t>·</a:t>
            </a:r>
            <a:r>
              <a:rPr lang="zh-CN" altLang="en-US" dirty="0"/>
              <a:t>土的现象日益普遍，土地私有制进一步发展。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92A70-F764-4970-8567-40699AA749E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7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92A70-F764-4970-8567-40699AA749E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98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92A70-F764-4970-8567-40699AA749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2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92A70-F764-4970-8567-40699AA749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92A70-F764-4970-8567-40699AA749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6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92A70-F764-4970-8567-40699AA749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1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楷体_GB231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  <a:endParaRPr lang="zh-CN" altLang="en-US" sz="1800" dirty="0">
              <a:effectLst/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92A70-F764-4970-8567-40699AA749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8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6B2D0-5C5C-478C-A062-217D7A52D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5C0C53-CE8A-46D6-B7B7-0A2C4D1B4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12925F-6CD8-4189-9603-E7D5E81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9D9ED7-FF83-4EDA-884B-DEB7DF98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DABF4B-A6EB-4B34-8CBC-0FBB686E8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6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23534-FC3B-4C67-8D76-1EF53E66A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0F7E2-69E9-4EDE-BEE7-DBDCB9A9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6DED2A-FA8F-4EB9-A7C5-91CE25FA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142648-79A1-4D2A-BF8C-06855325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396FDC-74F8-4A75-94F6-AF3939CD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6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5EFAF6D-E5A6-44E6-B04B-3ABCB0E01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9EC6F1-D14C-4810-8497-759EFC408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1367B7-F6AA-450C-A555-704C3918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F977E0-736F-4B77-A529-5F5F07F6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D1C870-C86C-44A8-A7ED-102E75AD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791149-1B27-4FB1-8846-574586238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86B0562-4EDC-43DE-9469-F48749855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6A3659-A099-4245-B48A-DCD98A1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CADE5-91FE-4581-8E98-6728B182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5E9ADA-1B20-492F-B79C-40031FEA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4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AE6C40-CAB8-44A7-A336-95603D9F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890E73-B3F8-4886-9FF7-8FDD403FB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EFDCF2-EEF1-473D-B300-A66C818E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B06101-3FFB-4B40-A56D-8567C281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D638C-7595-42BE-B49A-CFE25824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D5E59-AA7E-4931-BA60-6BC562A3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95A94-A925-42D4-9377-4F8A269FC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67DD99-3167-4811-8621-A3A0AFA9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9D4D0B-4436-4AEF-AD4B-9F5ADEC6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A64924-68CB-4392-9A96-C137EBE0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6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AA0CE-D7CD-46D4-9824-FA6650CC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E67D1A-D4F5-43A5-ABF8-2378ED442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133423-F2ED-4224-A56C-46D704A82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8388A2-8E5D-438E-B9A6-BCEBE5F4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29D5DE-E580-45FE-90E8-0595C425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3DF85-0035-4CF6-BE22-86ABA4C4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5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20CD4-FB66-4DF4-903D-FD87579D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2A6E50-20E8-486F-952A-5DC3D7E54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C38617-1A4A-49B4-981D-673FEFC19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E5B9E2-C8EE-4982-A83A-EB439618F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22689-7B26-4083-BF95-70C11A482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37A91FA-8983-465A-9A3D-A2C5B71F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9D3014-AFC4-4EB4-BB7B-60E60E85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6D7DBF-98B8-466C-9AE1-22D53B73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7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70B93-3FAE-4E42-9BB7-B01ECBEA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73F7A8-2205-4959-BAF2-E9C182B5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F7FA5F-ABDD-4655-94FD-27884A73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1B2315-D421-4769-AED7-1C8FC18E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CB8475-066E-42E0-9627-9ABE6E7A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E034FD-2796-45AB-A55D-4EA98FDB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8E533D-3A8E-407D-A61C-63891705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964C3-BDCB-4B89-8FE3-84BCE515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1B72D5-5CBA-465C-9E55-F9343B81B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88C2DA-884C-4AFC-A59C-50A44BD1F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99AE25-6EBD-4E69-8E5D-5BF61625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0B96B8-55FA-4D0A-B7D6-DCD37E84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09C73C-60EB-42BC-AC03-26DC1A61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9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A27099-2C16-4976-A874-55CF2E26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1DA1A0-1677-401B-96F6-2A68D64E1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B99E62-3CA4-46C0-9AC8-CCC4E830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CC5172-4936-4CA3-9637-D44AADF3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E73011-A7AB-47AE-90A2-6EA89330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6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A6B37-5A69-4915-9169-B21DEEB7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D51003-FD4D-4331-B8FF-D9FDB24FE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659261-453B-4CB9-BB35-07FD6C192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447DC3-B81C-42FF-9C55-04E0214F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A114BE-7E42-48C1-87EA-CC53DF49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4E0E6B-3A33-4B41-B0E7-7B5EAFAF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285B5-65BF-4546-9F73-9DC79F71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670F94-0B10-4FF6-960A-32255B0E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D1B9A2-8F53-444E-8E44-B970F028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F8361-75B4-48EF-8D37-51AA9EF0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373CB2-41A9-44E5-81D9-6F6F0B3D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F1161A-2CFD-4FE7-ABDA-1067C7A00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1171CE-2456-49ED-B681-E926F0A02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DB3C0B-A2B9-4CD7-A96B-3398A6DF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EAF94C-F7AE-4183-8D5A-BF8F625E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1F3387-701B-4BB7-975D-380071A0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6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2AD84-0621-4656-80E3-36E4B113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08008B-40F9-489B-880F-2C6095BB1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1DB1AE-CA17-40BF-BBAA-65AF9838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EEAF99-3039-49C5-A941-7C0965C4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BC8A66-DDEF-4BCE-A98F-9584D559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9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0D4CDF-4AD6-481C-8BD6-ED64F450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6A800-B8B2-4584-8D97-6AC204C5A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16D926-C4FE-433C-A515-F3E369106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E6BD35-E39B-4DBD-A66A-428C0011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2ACCCE-F188-4BB3-9274-7C146BEA4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DE3870-6EC9-47B8-88DB-3F1917B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3CCA8B-D54F-43F3-81A8-A5FFCAC5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FAAE48-7FA4-4684-9BD5-62ABA7A31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DC25AC-48E0-476A-A49D-44B1BBD64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C93F45D-37F0-42A9-932C-0E38B90D3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1929C0-729F-487F-9036-09840FD8D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5385A4C-8403-4792-84EF-82A922FD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F39D20-ABE6-417D-B3CB-E884BE2E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BD13264-4073-4562-92BC-027774C1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DE448-15AF-4CB8-8B25-3251867C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A8A967-5AE4-41DD-A96B-C4F2A9D3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D04D58-E880-41A6-AED1-A9EB503A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034B6B-7E68-4CF9-8FAC-393711B0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9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77B8FF-7B5D-4079-9CE6-912835CE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B96F089-4B50-4C96-B217-4FC719FA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E75E56-D7E0-4C2F-B805-8749DB65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9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48E91B-9D03-4E38-B7C6-70119D39B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A458D2-CF9D-4CFE-9871-D97A23D62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3A4AFD-A367-46C9-97A3-51A5CAB3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7446821-9447-4CD3-AC64-6866B825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1A0AB3-ECD5-4465-BCA7-092C495E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3D8124-FA35-4DA1-9871-1A1591AB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8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7449D2-6A59-42F2-9468-5AB631BA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A946BFC-A35B-47E9-B705-CF35F7894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58B244E-E4C8-4036-8EDD-FE5C5BBA6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0812FD-1A1B-40E5-A1E5-ADCBAEA2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EFF8AA-E5B1-481D-A6A6-B24676E1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CC20D7-B204-4CCB-BA7F-5512F8C2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079216-C324-45AC-8F30-172AC1E4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A81AC0-2EE2-48BA-826D-FC7C96C9F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6CB2A-E97A-4D10-9532-FDDFD28D3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B0167-E2CA-4677-8E26-3C5329B00EC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04B853-A47D-4E63-9F66-3E3478E47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80BCBE-13C8-4662-A1B6-9B81FACEF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EB0B-DCA6-4941-9095-CF9F3D67AF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32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D82D5B-CEA9-4D81-AD42-4CC34A4F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07891D-35FE-45B8-B441-ADDF01A23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8D5CC8-29CC-4225-82DE-54DC7B2D4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D4156-CAC1-4280-90EB-E4C7012E962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0549E0-B10C-455D-A8B4-FF86093AD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04ECC6-465D-4671-B7F7-538576B94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8A2B-1650-4CD1-BC6D-F1A969AEED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91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EA4A85D3-E927-4DE6-B81A-BF2E3CA69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 flipH="1">
            <a:off x="-12699" y="-4953"/>
            <a:ext cx="12204699" cy="68651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25C3E8C-5983-426B-B31B-AD2982E9A7D7}"/>
              </a:ext>
            </a:extLst>
          </p:cNvPr>
          <p:cNvSpPr/>
          <p:nvPr/>
        </p:nvSpPr>
        <p:spPr>
          <a:xfrm>
            <a:off x="-12699" y="-32318"/>
            <a:ext cx="3435018" cy="68947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DE864D-52E6-4B8F-9A01-3CB8376C3400}"/>
              </a:ext>
            </a:extLst>
          </p:cNvPr>
          <p:cNvSpPr txBox="1"/>
          <p:nvPr/>
        </p:nvSpPr>
        <p:spPr>
          <a:xfrm>
            <a:off x="391825" y="5297745"/>
            <a:ext cx="2625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E8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陕西师范大学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9E8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E8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历史文化学院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9E8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E8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李苏熠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9E8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624881A-A2CD-4CAE-9D42-C2B82EB149ED}"/>
              </a:ext>
            </a:extLst>
          </p:cNvPr>
          <p:cNvSpPr/>
          <p:nvPr/>
        </p:nvSpPr>
        <p:spPr>
          <a:xfrm rot="10800000" flipH="1">
            <a:off x="3422319" y="-36776"/>
            <a:ext cx="2625970" cy="6894771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B6E952-D079-459A-B3AC-B1B09685FA1E}"/>
              </a:ext>
            </a:extLst>
          </p:cNvPr>
          <p:cNvSpPr txBox="1"/>
          <p:nvPr/>
        </p:nvSpPr>
        <p:spPr>
          <a:xfrm>
            <a:off x="30830" y="1676491"/>
            <a:ext cx="5258977" cy="2500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7200" dirty="0"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中国古代的</a:t>
            </a:r>
            <a:endParaRPr lang="en-US" altLang="zh-CN" sz="7200" dirty="0">
              <a:solidFill>
                <a:srgbClr val="FEDA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程行简" panose="00020600040101010101" pitchFamily="18" charset="-122"/>
              <a:ea typeface="汉仪程行简" panose="00020600040101010101" pitchFamily="18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土地制度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540827-056A-44C1-9271-73E9897516E7}"/>
              </a:ext>
            </a:extLst>
          </p:cNvPr>
          <p:cNvSpPr txBox="1"/>
          <p:nvPr/>
        </p:nvSpPr>
        <p:spPr>
          <a:xfrm>
            <a:off x="0" y="0"/>
            <a:ext cx="6400801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岳麓版 高中历史 必修（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II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） 第</a:t>
            </a:r>
            <a:r>
              <a:rPr lang="en-US" altLang="zh-CN" sz="2800" dirty="0"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课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AB8D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ea"/>
              <a:sym typeface="方正颜真卿楷书 简繁" panose="02000500000000000000" pitchFamily="2" charset="-122"/>
            </a:endParaRPr>
          </a:p>
        </p:txBody>
      </p:sp>
      <p:sp>
        <p:nvSpPr>
          <p:cNvPr id="12" name="ZSPPT">
            <a:extLst>
              <a:ext uri="{FF2B5EF4-FFF2-40B4-BE49-F238E27FC236}">
                <a16:creationId xmlns:a16="http://schemas.microsoft.com/office/drawing/2014/main" id="{D4D6003B-27C3-4D39-8385-60452AA685FC}"/>
              </a:ext>
            </a:extLst>
          </p:cNvPr>
          <p:cNvSpPr/>
          <p:nvPr/>
        </p:nvSpPr>
        <p:spPr>
          <a:xfrm rot="21394845">
            <a:off x="4709160" y="4545650"/>
            <a:ext cx="7863840" cy="2379974"/>
          </a:xfrm>
          <a:custGeom>
            <a:avLst/>
            <a:gdLst>
              <a:gd name="connsiteX0" fmla="*/ 2518539 w 3570545"/>
              <a:gd name="connsiteY0" fmla="*/ 1037480 h 1042970"/>
              <a:gd name="connsiteX1" fmla="*/ 2517422 w 3570545"/>
              <a:gd name="connsiteY1" fmla="*/ 1042393 h 1042970"/>
              <a:gd name="connsiteX2" fmla="*/ 2518539 w 3570545"/>
              <a:gd name="connsiteY2" fmla="*/ 1037480 h 1042970"/>
              <a:gd name="connsiteX3" fmla="*/ 2431223 w 3570545"/>
              <a:gd name="connsiteY3" fmla="*/ 1037480 h 1042970"/>
              <a:gd name="connsiteX4" fmla="*/ 2426756 w 3570545"/>
              <a:gd name="connsiteY4" fmla="*/ 1042393 h 1042970"/>
              <a:gd name="connsiteX5" fmla="*/ 2431223 w 3570545"/>
              <a:gd name="connsiteY5" fmla="*/ 1037480 h 1042970"/>
              <a:gd name="connsiteX6" fmla="*/ 2367132 w 3570545"/>
              <a:gd name="connsiteY6" fmla="*/ 1037480 h 1042970"/>
              <a:gd name="connsiteX7" fmla="*/ 2369365 w 3570545"/>
              <a:gd name="connsiteY7" fmla="*/ 1041277 h 1042970"/>
              <a:gd name="connsiteX8" fmla="*/ 2366015 w 3570545"/>
              <a:gd name="connsiteY8" fmla="*/ 1041277 h 1042970"/>
              <a:gd name="connsiteX9" fmla="*/ 2364229 w 3570545"/>
              <a:gd name="connsiteY9" fmla="*/ 1038820 h 1042970"/>
              <a:gd name="connsiteX10" fmla="*/ 2367132 w 3570545"/>
              <a:gd name="connsiteY10" fmla="*/ 1037480 h 1042970"/>
              <a:gd name="connsiteX11" fmla="*/ 2662577 w 3570545"/>
              <a:gd name="connsiteY11" fmla="*/ 1037257 h 1042970"/>
              <a:gd name="connsiteX12" fmla="*/ 2665704 w 3570545"/>
              <a:gd name="connsiteY12" fmla="*/ 1038597 h 1042970"/>
              <a:gd name="connsiteX13" fmla="*/ 2661238 w 3570545"/>
              <a:gd name="connsiteY13" fmla="*/ 1041500 h 1042970"/>
              <a:gd name="connsiteX14" fmla="*/ 2659451 w 3570545"/>
              <a:gd name="connsiteY14" fmla="*/ 1039044 h 1042970"/>
              <a:gd name="connsiteX15" fmla="*/ 2662577 w 3570545"/>
              <a:gd name="connsiteY15" fmla="*/ 1037257 h 1042970"/>
              <a:gd name="connsiteX16" fmla="*/ 2617412 w 3570545"/>
              <a:gd name="connsiteY16" fmla="*/ 1034661 h 1042970"/>
              <a:gd name="connsiteX17" fmla="*/ 2632653 w 3570545"/>
              <a:gd name="connsiteY17" fmla="*/ 1038819 h 1042970"/>
              <a:gd name="connsiteX18" fmla="*/ 2567669 w 3570545"/>
              <a:gd name="connsiteY18" fmla="*/ 1042393 h 1042970"/>
              <a:gd name="connsiteX19" fmla="*/ 2564319 w 3570545"/>
              <a:gd name="connsiteY19" fmla="*/ 1039936 h 1042970"/>
              <a:gd name="connsiteX20" fmla="*/ 2599826 w 3570545"/>
              <a:gd name="connsiteY20" fmla="*/ 1036363 h 1042970"/>
              <a:gd name="connsiteX21" fmla="*/ 2617412 w 3570545"/>
              <a:gd name="connsiteY21" fmla="*/ 1034661 h 1042970"/>
              <a:gd name="connsiteX22" fmla="*/ 2229486 w 3570545"/>
              <a:gd name="connsiteY22" fmla="*/ 1029413 h 1042970"/>
              <a:gd name="connsiteX23" fmla="*/ 2240512 w 3570545"/>
              <a:gd name="connsiteY23" fmla="*/ 1034131 h 1042970"/>
              <a:gd name="connsiteX24" fmla="*/ 2221307 w 3570545"/>
              <a:gd name="connsiteY24" fmla="*/ 1033237 h 1042970"/>
              <a:gd name="connsiteX25" fmla="*/ 2229486 w 3570545"/>
              <a:gd name="connsiteY25" fmla="*/ 1029413 h 1042970"/>
              <a:gd name="connsiteX26" fmla="*/ 1969631 w 3570545"/>
              <a:gd name="connsiteY26" fmla="*/ 1029217 h 1042970"/>
              <a:gd name="connsiteX27" fmla="*/ 2031266 w 3570545"/>
              <a:gd name="connsiteY27" fmla="*/ 1032567 h 1042970"/>
              <a:gd name="connsiteX28" fmla="*/ 1989953 w 3570545"/>
              <a:gd name="connsiteY28" fmla="*/ 1034800 h 1042970"/>
              <a:gd name="connsiteX29" fmla="*/ 1968515 w 3570545"/>
              <a:gd name="connsiteY29" fmla="*/ 1034800 h 1042970"/>
              <a:gd name="connsiteX30" fmla="*/ 1969631 w 3570545"/>
              <a:gd name="connsiteY30" fmla="*/ 1029217 h 1042970"/>
              <a:gd name="connsiteX31" fmla="*/ 2175304 w 3570545"/>
              <a:gd name="connsiteY31" fmla="*/ 1028770 h 1042970"/>
              <a:gd name="connsiteX32" fmla="*/ 2186246 w 3570545"/>
              <a:gd name="connsiteY32" fmla="*/ 1032567 h 1042970"/>
              <a:gd name="connsiteX33" fmla="*/ 2175304 w 3570545"/>
              <a:gd name="connsiteY33" fmla="*/ 1036810 h 1042970"/>
              <a:gd name="connsiteX34" fmla="*/ 2175304 w 3570545"/>
              <a:gd name="connsiteY34" fmla="*/ 1028770 h 1042970"/>
              <a:gd name="connsiteX35" fmla="*/ 1797983 w 3570545"/>
              <a:gd name="connsiteY35" fmla="*/ 1021060 h 1042970"/>
              <a:gd name="connsiteX36" fmla="*/ 1841225 w 3570545"/>
              <a:gd name="connsiteY36" fmla="*/ 1025421 h 1042970"/>
              <a:gd name="connsiteX37" fmla="*/ 1866683 w 3570545"/>
              <a:gd name="connsiteY37" fmla="*/ 1027207 h 1042970"/>
              <a:gd name="connsiteX38" fmla="*/ 1917599 w 3570545"/>
              <a:gd name="connsiteY38" fmla="*/ 1028548 h 1042970"/>
              <a:gd name="connsiteX39" fmla="*/ 1916483 w 3570545"/>
              <a:gd name="connsiteY39" fmla="*/ 1034800 h 1042970"/>
              <a:gd name="connsiteX40" fmla="*/ 1780930 w 3570545"/>
              <a:gd name="connsiteY40" fmla="*/ 1027654 h 1042970"/>
              <a:gd name="connsiteX41" fmla="*/ 1797983 w 3570545"/>
              <a:gd name="connsiteY41" fmla="*/ 1021060 h 1042970"/>
              <a:gd name="connsiteX42" fmla="*/ 1664666 w 3570545"/>
              <a:gd name="connsiteY42" fmla="*/ 1015316 h 1042970"/>
              <a:gd name="connsiteX43" fmla="*/ 1737830 w 3570545"/>
              <a:gd name="connsiteY43" fmla="*/ 1019614 h 1042970"/>
              <a:gd name="connsiteX44" fmla="*/ 1714605 w 3570545"/>
              <a:gd name="connsiteY44" fmla="*/ 1026760 h 1042970"/>
              <a:gd name="connsiteX45" fmla="*/ 1642698 w 3570545"/>
              <a:gd name="connsiteY45" fmla="*/ 1023857 h 1042970"/>
              <a:gd name="connsiteX46" fmla="*/ 1640911 w 3570545"/>
              <a:gd name="connsiteY46" fmla="*/ 1016711 h 1042970"/>
              <a:gd name="connsiteX47" fmla="*/ 1664666 w 3570545"/>
              <a:gd name="connsiteY47" fmla="*/ 1015316 h 1042970"/>
              <a:gd name="connsiteX48" fmla="*/ 1545556 w 3570545"/>
              <a:gd name="connsiteY48" fmla="*/ 1014032 h 1042970"/>
              <a:gd name="connsiteX49" fmla="*/ 1533051 w 3570545"/>
              <a:gd name="connsiteY49" fmla="*/ 1015819 h 1042970"/>
              <a:gd name="connsiteX50" fmla="*/ 1545556 w 3570545"/>
              <a:gd name="connsiteY50" fmla="*/ 1014032 h 1042970"/>
              <a:gd name="connsiteX51" fmla="*/ 1602055 w 3570545"/>
              <a:gd name="connsiteY51" fmla="*/ 1013585 h 1042970"/>
              <a:gd name="connsiteX52" fmla="*/ 1605181 w 3570545"/>
              <a:gd name="connsiteY52" fmla="*/ 1015818 h 1042970"/>
              <a:gd name="connsiteX53" fmla="*/ 1602055 w 3570545"/>
              <a:gd name="connsiteY53" fmla="*/ 1013585 h 1042970"/>
              <a:gd name="connsiteX54" fmla="*/ 1360944 w 3570545"/>
              <a:gd name="connsiteY54" fmla="*/ 1001750 h 1042970"/>
              <a:gd name="connsiteX55" fmla="*/ 1495980 w 3570545"/>
              <a:gd name="connsiteY55" fmla="*/ 1015819 h 1042970"/>
              <a:gd name="connsiteX56" fmla="*/ 1338990 w 3570545"/>
              <a:gd name="connsiteY56" fmla="*/ 1010236 h 1042970"/>
              <a:gd name="connsiteX57" fmla="*/ 1334747 w 3570545"/>
              <a:gd name="connsiteY57" fmla="*/ 1004876 h 1042970"/>
              <a:gd name="connsiteX58" fmla="*/ 1360944 w 3570545"/>
              <a:gd name="connsiteY58" fmla="*/ 1001750 h 1042970"/>
              <a:gd name="connsiteX59" fmla="*/ 1202991 w 3570545"/>
              <a:gd name="connsiteY59" fmla="*/ 998846 h 1042970"/>
              <a:gd name="connsiteX60" fmla="*/ 1269762 w 3570545"/>
              <a:gd name="connsiteY60" fmla="*/ 1002866 h 1042970"/>
              <a:gd name="connsiteX61" fmla="*/ 1272889 w 3570545"/>
              <a:gd name="connsiteY61" fmla="*/ 1008225 h 1042970"/>
              <a:gd name="connsiteX62" fmla="*/ 1202991 w 3570545"/>
              <a:gd name="connsiteY62" fmla="*/ 998846 h 1042970"/>
              <a:gd name="connsiteX63" fmla="*/ 1734928 w 3570545"/>
              <a:gd name="connsiteY63" fmla="*/ 997284 h 1042970"/>
              <a:gd name="connsiteX64" fmla="*/ 1719966 w 3570545"/>
              <a:gd name="connsiteY64" fmla="*/ 997954 h 1042970"/>
              <a:gd name="connsiteX65" fmla="*/ 1734928 w 3570545"/>
              <a:gd name="connsiteY65" fmla="*/ 997284 h 1042970"/>
              <a:gd name="connsiteX66" fmla="*/ 1152299 w 3570545"/>
              <a:gd name="connsiteY66" fmla="*/ 995943 h 1042970"/>
              <a:gd name="connsiteX67" fmla="*/ 1151182 w 3570545"/>
              <a:gd name="connsiteY67" fmla="*/ 1000186 h 1042970"/>
              <a:gd name="connsiteX68" fmla="*/ 1152299 w 3570545"/>
              <a:gd name="connsiteY68" fmla="*/ 995943 h 1042970"/>
              <a:gd name="connsiteX69" fmla="*/ 1110790 w 3570545"/>
              <a:gd name="connsiteY69" fmla="*/ 995748 h 1042970"/>
              <a:gd name="connsiteX70" fmla="*/ 1110538 w 3570545"/>
              <a:gd name="connsiteY70" fmla="*/ 999069 h 1042970"/>
              <a:gd name="connsiteX71" fmla="*/ 1101829 w 3570545"/>
              <a:gd name="connsiteY71" fmla="*/ 996613 h 1042970"/>
              <a:gd name="connsiteX72" fmla="*/ 1110790 w 3570545"/>
              <a:gd name="connsiteY72" fmla="*/ 995748 h 1042970"/>
              <a:gd name="connsiteX73" fmla="*/ 1617268 w 3570545"/>
              <a:gd name="connsiteY73" fmla="*/ 989384 h 1042970"/>
              <a:gd name="connsiteX74" fmla="*/ 1676419 w 3570545"/>
              <a:gd name="connsiteY74" fmla="*/ 993934 h 1042970"/>
              <a:gd name="connsiteX75" fmla="*/ 1683118 w 3570545"/>
              <a:gd name="connsiteY75" fmla="*/ 998177 h 1042970"/>
              <a:gd name="connsiteX76" fmla="*/ 1600045 w 3570545"/>
              <a:gd name="connsiteY76" fmla="*/ 999740 h 1042970"/>
              <a:gd name="connsiteX77" fmla="*/ 1601162 w 3570545"/>
              <a:gd name="connsiteY77" fmla="*/ 990361 h 1042970"/>
              <a:gd name="connsiteX78" fmla="*/ 1617268 w 3570545"/>
              <a:gd name="connsiteY78" fmla="*/ 989384 h 1042970"/>
              <a:gd name="connsiteX79" fmla="*/ 1045806 w 3570545"/>
              <a:gd name="connsiteY79" fmla="*/ 987290 h 1042970"/>
              <a:gd name="connsiteX80" fmla="*/ 1049574 w 3570545"/>
              <a:gd name="connsiteY80" fmla="*/ 990360 h 1042970"/>
              <a:gd name="connsiteX81" fmla="*/ 1041535 w 3570545"/>
              <a:gd name="connsiteY81" fmla="*/ 989244 h 1042970"/>
              <a:gd name="connsiteX82" fmla="*/ 1045806 w 3570545"/>
              <a:gd name="connsiteY82" fmla="*/ 987290 h 1042970"/>
              <a:gd name="connsiteX83" fmla="*/ 1446432 w 3570545"/>
              <a:gd name="connsiteY83" fmla="*/ 987234 h 1042970"/>
              <a:gd name="connsiteX84" fmla="*/ 1454444 w 3570545"/>
              <a:gd name="connsiteY84" fmla="*/ 987904 h 1042970"/>
              <a:gd name="connsiteX85" fmla="*/ 1447967 w 3570545"/>
              <a:gd name="connsiteY85" fmla="*/ 991253 h 1042970"/>
              <a:gd name="connsiteX86" fmla="*/ 1446432 w 3570545"/>
              <a:gd name="connsiteY86" fmla="*/ 987234 h 1042970"/>
              <a:gd name="connsiteX87" fmla="*/ 971469 w 3570545"/>
              <a:gd name="connsiteY87" fmla="*/ 985671 h 1042970"/>
              <a:gd name="connsiteX88" fmla="*/ 979900 w 3570545"/>
              <a:gd name="connsiteY88" fmla="*/ 985894 h 1042970"/>
              <a:gd name="connsiteX89" fmla="*/ 968064 w 3570545"/>
              <a:gd name="connsiteY89" fmla="*/ 989467 h 1042970"/>
              <a:gd name="connsiteX90" fmla="*/ 971469 w 3570545"/>
              <a:gd name="connsiteY90" fmla="*/ 985671 h 1042970"/>
              <a:gd name="connsiteX91" fmla="*/ 918042 w 3570545"/>
              <a:gd name="connsiteY91" fmla="*/ 979418 h 1042970"/>
              <a:gd name="connsiteX92" fmla="*/ 924294 w 3570545"/>
              <a:gd name="connsiteY92" fmla="*/ 981651 h 1042970"/>
              <a:gd name="connsiteX93" fmla="*/ 916925 w 3570545"/>
              <a:gd name="connsiteY93" fmla="*/ 981651 h 1042970"/>
              <a:gd name="connsiteX94" fmla="*/ 918042 w 3570545"/>
              <a:gd name="connsiteY94" fmla="*/ 979418 h 1042970"/>
              <a:gd name="connsiteX95" fmla="*/ 811297 w 3570545"/>
              <a:gd name="connsiteY95" fmla="*/ 971603 h 1042970"/>
              <a:gd name="connsiteX96" fmla="*/ 809064 w 3570545"/>
              <a:gd name="connsiteY96" fmla="*/ 973612 h 1042970"/>
              <a:gd name="connsiteX97" fmla="*/ 811297 w 3570545"/>
              <a:gd name="connsiteY97" fmla="*/ 971603 h 1042970"/>
              <a:gd name="connsiteX98" fmla="*/ 667259 w 3570545"/>
              <a:gd name="connsiteY98" fmla="*/ 958873 h 1042970"/>
              <a:gd name="connsiteX99" fmla="*/ 664356 w 3570545"/>
              <a:gd name="connsiteY99" fmla="*/ 967136 h 1042970"/>
              <a:gd name="connsiteX100" fmla="*/ 667259 w 3570545"/>
              <a:gd name="connsiteY100" fmla="*/ 958873 h 1042970"/>
              <a:gd name="connsiteX101" fmla="*/ 3017257 w 3570545"/>
              <a:gd name="connsiteY101" fmla="*/ 918286 h 1042970"/>
              <a:gd name="connsiteX102" fmla="*/ 3016085 w 3570545"/>
              <a:gd name="connsiteY102" fmla="*/ 921579 h 1042970"/>
              <a:gd name="connsiteX103" fmla="*/ 3026804 w 3570545"/>
              <a:gd name="connsiteY103" fmla="*/ 918677 h 1042970"/>
              <a:gd name="connsiteX104" fmla="*/ 3017257 w 3570545"/>
              <a:gd name="connsiteY104" fmla="*/ 918286 h 1042970"/>
              <a:gd name="connsiteX105" fmla="*/ 3320769 w 3570545"/>
              <a:gd name="connsiteY105" fmla="*/ 839009 h 1042970"/>
              <a:gd name="connsiteX106" fmla="*/ 3338104 w 3570545"/>
              <a:gd name="connsiteY106" fmla="*/ 842526 h 1042970"/>
              <a:gd name="connsiteX107" fmla="*/ 3320016 w 3570545"/>
              <a:gd name="connsiteY107" fmla="*/ 846267 h 1042970"/>
              <a:gd name="connsiteX108" fmla="*/ 3306208 w 3570545"/>
              <a:gd name="connsiteY108" fmla="*/ 840314 h 1042970"/>
              <a:gd name="connsiteX109" fmla="*/ 3495542 w 3570545"/>
              <a:gd name="connsiteY109" fmla="*/ 490135 h 1042970"/>
              <a:gd name="connsiteX110" fmla="*/ 3493755 w 3570545"/>
              <a:gd name="connsiteY110" fmla="*/ 493038 h 1042970"/>
              <a:gd name="connsiteX111" fmla="*/ 3472317 w 3570545"/>
              <a:gd name="connsiteY111" fmla="*/ 491922 h 1042970"/>
              <a:gd name="connsiteX112" fmla="*/ 3495542 w 3570545"/>
              <a:gd name="connsiteY112" fmla="*/ 490135 h 1042970"/>
              <a:gd name="connsiteX113" fmla="*/ 15738 w 3570545"/>
              <a:gd name="connsiteY113" fmla="*/ 209652 h 1042970"/>
              <a:gd name="connsiteX114" fmla="*/ 16966 w 3570545"/>
              <a:gd name="connsiteY114" fmla="*/ 216352 h 1042970"/>
              <a:gd name="connsiteX115" fmla="*/ 13169 w 3570545"/>
              <a:gd name="connsiteY115" fmla="*/ 215682 h 1042970"/>
              <a:gd name="connsiteX116" fmla="*/ 15738 w 3570545"/>
              <a:gd name="connsiteY116" fmla="*/ 209652 h 1042970"/>
              <a:gd name="connsiteX117" fmla="*/ 22995 w 3570545"/>
              <a:gd name="connsiteY117" fmla="*/ 208758 h 1042970"/>
              <a:gd name="connsiteX118" fmla="*/ 23219 w 3570545"/>
              <a:gd name="connsiteY118" fmla="*/ 210768 h 1042970"/>
              <a:gd name="connsiteX119" fmla="*/ 22995 w 3570545"/>
              <a:gd name="connsiteY119" fmla="*/ 208758 h 1042970"/>
              <a:gd name="connsiteX120" fmla="*/ 520318 w 3570545"/>
              <a:gd name="connsiteY120" fmla="*/ 88392 h 1042970"/>
              <a:gd name="connsiteX121" fmla="*/ 526347 w 3570545"/>
              <a:gd name="connsiteY121" fmla="*/ 102237 h 1042970"/>
              <a:gd name="connsiteX122" fmla="*/ 503569 w 3570545"/>
              <a:gd name="connsiteY122" fmla="*/ 151590 h 1042970"/>
              <a:gd name="connsiteX123" fmla="*/ 579943 w 3570545"/>
              <a:gd name="connsiteY123" fmla="*/ 170572 h 1042970"/>
              <a:gd name="connsiteX124" fmla="*/ 612100 w 3570545"/>
              <a:gd name="connsiteY124" fmla="*/ 173251 h 1042970"/>
              <a:gd name="connsiteX125" fmla="*/ 647384 w 3570545"/>
              <a:gd name="connsiteY125" fmla="*/ 170572 h 1042970"/>
              <a:gd name="connsiteX126" fmla="*/ 698523 w 3570545"/>
              <a:gd name="connsiteY126" fmla="*/ 173698 h 1042970"/>
              <a:gd name="connsiteX127" fmla="*/ 715495 w 3570545"/>
              <a:gd name="connsiteY127" fmla="*/ 173922 h 1042970"/>
              <a:gd name="connsiteX128" fmla="*/ 736487 w 3570545"/>
              <a:gd name="connsiteY128" fmla="*/ 177494 h 1042970"/>
              <a:gd name="connsiteX129" fmla="*/ 753459 w 3570545"/>
              <a:gd name="connsiteY129" fmla="*/ 177048 h 1042970"/>
              <a:gd name="connsiteX130" fmla="*/ 769537 w 3570545"/>
              <a:gd name="connsiteY130" fmla="*/ 180844 h 1042970"/>
              <a:gd name="connsiteX131" fmla="*/ 790082 w 3570545"/>
              <a:gd name="connsiteY131" fmla="*/ 185087 h 1042970"/>
              <a:gd name="connsiteX132" fmla="*/ 806831 w 3570545"/>
              <a:gd name="connsiteY132" fmla="*/ 187990 h 1042970"/>
              <a:gd name="connsiteX133" fmla="*/ 823133 w 3570545"/>
              <a:gd name="connsiteY133" fmla="*/ 189777 h 1042970"/>
              <a:gd name="connsiteX134" fmla="*/ 882088 w 3570545"/>
              <a:gd name="connsiteY134" fmla="*/ 185980 h 1042970"/>
              <a:gd name="connsiteX135" fmla="*/ 889681 w 3570545"/>
              <a:gd name="connsiteY135" fmla="*/ 189554 h 1042970"/>
              <a:gd name="connsiteX136" fmla="*/ 910226 w 3570545"/>
              <a:gd name="connsiteY136" fmla="*/ 194466 h 1042970"/>
              <a:gd name="connsiteX137" fmla="*/ 956005 w 3570545"/>
              <a:gd name="connsiteY137" fmla="*/ 188660 h 1042970"/>
              <a:gd name="connsiteX138" fmla="*/ 1878519 w 3570545"/>
              <a:gd name="connsiteY138" fmla="*/ 232206 h 1042970"/>
              <a:gd name="connsiteX139" fmla="*/ 1989060 w 3570545"/>
              <a:gd name="connsiteY139" fmla="*/ 241809 h 1042970"/>
              <a:gd name="connsiteX140" fmla="*/ 2001789 w 3570545"/>
              <a:gd name="connsiteY140" fmla="*/ 241363 h 1042970"/>
              <a:gd name="connsiteX141" fmla="*/ 2091562 w 3570545"/>
              <a:gd name="connsiteY141" fmla="*/ 238683 h 1042970"/>
              <a:gd name="connsiteX142" fmla="*/ 2202772 w 3570545"/>
              <a:gd name="connsiteY142" fmla="*/ 244042 h 1042970"/>
              <a:gd name="connsiteX143" fmla="*/ 2690269 w 3570545"/>
              <a:gd name="connsiteY143" fmla="*/ 258558 h 1042970"/>
              <a:gd name="connsiteX144" fmla="*/ 2874280 w 3570545"/>
              <a:gd name="connsiteY144" fmla="*/ 264811 h 1042970"/>
              <a:gd name="connsiteX145" fmla="*/ 3070127 w 3570545"/>
              <a:gd name="connsiteY145" fmla="*/ 295181 h 1042970"/>
              <a:gd name="connsiteX146" fmla="*/ 3023901 w 3570545"/>
              <a:gd name="connsiteY146" fmla="*/ 294288 h 1042970"/>
              <a:gd name="connsiteX147" fmla="*/ 2767089 w 3570545"/>
              <a:gd name="connsiteY147" fmla="*/ 286919 h 1042970"/>
              <a:gd name="connsiteX148" fmla="*/ 2766866 w 3570545"/>
              <a:gd name="connsiteY148" fmla="*/ 298308 h 1042970"/>
              <a:gd name="connsiteX149" fmla="*/ 2881649 w 3570545"/>
              <a:gd name="connsiteY149" fmla="*/ 309250 h 1042970"/>
              <a:gd name="connsiteX150" fmla="*/ 3017872 w 3570545"/>
              <a:gd name="connsiteY150" fmla="*/ 319523 h 1042970"/>
              <a:gd name="connsiteX151" fmla="*/ 3164813 w 3570545"/>
              <a:gd name="connsiteY151" fmla="*/ 344087 h 1042970"/>
              <a:gd name="connsiteX152" fmla="*/ 3177095 w 3570545"/>
              <a:gd name="connsiteY152" fmla="*/ 347214 h 1042970"/>
              <a:gd name="connsiteX153" fmla="*/ 3240070 w 3570545"/>
              <a:gd name="connsiteY153" fmla="*/ 359719 h 1042970"/>
              <a:gd name="connsiteX154" fmla="*/ 3270441 w 3570545"/>
              <a:gd name="connsiteY154" fmla="*/ 374458 h 1042970"/>
              <a:gd name="connsiteX155" fmla="*/ 3458025 w 3570545"/>
              <a:gd name="connsiteY155" fmla="*/ 417781 h 1042970"/>
              <a:gd name="connsiteX156" fmla="*/ 3484376 w 3570545"/>
              <a:gd name="connsiteY156" fmla="*/ 443239 h 1042970"/>
              <a:gd name="connsiteX157" fmla="*/ 3568789 w 3570545"/>
              <a:gd name="connsiteY157" fmla="*/ 472047 h 1042970"/>
              <a:gd name="connsiteX158" fmla="*/ 3567226 w 3570545"/>
              <a:gd name="connsiteY158" fmla="*/ 478076 h 1042970"/>
              <a:gd name="connsiteX159" fmla="*/ 3483706 w 3570545"/>
              <a:gd name="connsiteY159" fmla="*/ 461998 h 1042970"/>
              <a:gd name="connsiteX160" fmla="*/ 3449763 w 3570545"/>
              <a:gd name="connsiteY160" fmla="*/ 474280 h 1042970"/>
              <a:gd name="connsiteX161" fmla="*/ 3472094 w 3570545"/>
              <a:gd name="connsiteY161" fmla="*/ 491029 h 1042970"/>
              <a:gd name="connsiteX162" fmla="*/ 3459142 w 3570545"/>
              <a:gd name="connsiteY162" fmla="*/ 500631 h 1042970"/>
              <a:gd name="connsiteX163" fmla="*/ 3409119 w 3570545"/>
              <a:gd name="connsiteY163" fmla="*/ 498621 h 1042970"/>
              <a:gd name="connsiteX164" fmla="*/ 3396613 w 3570545"/>
              <a:gd name="connsiteY164" fmla="*/ 498621 h 1042970"/>
              <a:gd name="connsiteX165" fmla="*/ 3409119 w 3570545"/>
              <a:gd name="connsiteY165" fmla="*/ 505767 h 1042970"/>
              <a:gd name="connsiteX166" fmla="*/ 3439267 w 3570545"/>
              <a:gd name="connsiteY166" fmla="*/ 516486 h 1042970"/>
              <a:gd name="connsiteX167" fmla="*/ 3424305 w 3570545"/>
              <a:gd name="connsiteY167" fmla="*/ 528322 h 1042970"/>
              <a:gd name="connsiteX168" fmla="*/ 3460928 w 3570545"/>
              <a:gd name="connsiteY168" fmla="*/ 545741 h 1042970"/>
              <a:gd name="connsiteX169" fmla="*/ 3508048 w 3570545"/>
              <a:gd name="connsiteY169" fmla="*/ 571869 h 1042970"/>
              <a:gd name="connsiteX170" fmla="*/ 3525690 w 3570545"/>
              <a:gd name="connsiteY170" fmla="*/ 581248 h 1042970"/>
              <a:gd name="connsiteX171" fmla="*/ 3530379 w 3570545"/>
              <a:gd name="connsiteY171" fmla="*/ 612512 h 1042970"/>
              <a:gd name="connsiteX172" fmla="*/ 3481697 w 3570545"/>
              <a:gd name="connsiteY172" fmla="*/ 617871 h 1042970"/>
              <a:gd name="connsiteX173" fmla="*/ 3496212 w 3570545"/>
              <a:gd name="connsiteY173" fmla="*/ 641096 h 1042970"/>
              <a:gd name="connsiteX174" fmla="*/ 3515640 w 3570545"/>
              <a:gd name="connsiteY174" fmla="*/ 664767 h 1042970"/>
              <a:gd name="connsiteX175" fmla="*/ 3479464 w 3570545"/>
              <a:gd name="connsiteY175" fmla="*/ 674370 h 1042970"/>
              <a:gd name="connsiteX176" fmla="*/ 3437927 w 3570545"/>
              <a:gd name="connsiteY176" fmla="*/ 674593 h 1042970"/>
              <a:gd name="connsiteX177" fmla="*/ 3438150 w 3570545"/>
              <a:gd name="connsiteY177" fmla="*/ 681739 h 1042970"/>
              <a:gd name="connsiteX178" fmla="*/ 3475890 w 3570545"/>
              <a:gd name="connsiteY178" fmla="*/ 702954 h 1042970"/>
              <a:gd name="connsiteX179" fmla="*/ 3401080 w 3570545"/>
              <a:gd name="connsiteY179" fmla="*/ 728636 h 1042970"/>
              <a:gd name="connsiteX180" fmla="*/ 3428324 w 3570545"/>
              <a:gd name="connsiteY180" fmla="*/ 764589 h 1042970"/>
              <a:gd name="connsiteX181" fmla="*/ 3481250 w 3570545"/>
              <a:gd name="connsiteY181" fmla="*/ 779328 h 1042970"/>
              <a:gd name="connsiteX182" fmla="*/ 3478347 w 3570545"/>
              <a:gd name="connsiteY182" fmla="*/ 788707 h 1042970"/>
              <a:gd name="connsiteX183" fmla="*/ 3397954 w 3570545"/>
              <a:gd name="connsiteY183" fmla="*/ 785134 h 1042970"/>
              <a:gd name="connsiteX184" fmla="*/ 3395274 w 3570545"/>
              <a:gd name="connsiteY184" fmla="*/ 796747 h 1042970"/>
              <a:gd name="connsiteX185" fmla="*/ 3434354 w 3570545"/>
              <a:gd name="connsiteY185" fmla="*/ 811038 h 1042970"/>
              <a:gd name="connsiteX186" fmla="*/ 3416489 w 3570545"/>
              <a:gd name="connsiteY186" fmla="*/ 816621 h 1042970"/>
              <a:gd name="connsiteX187" fmla="*/ 3361107 w 3570545"/>
              <a:gd name="connsiteY187" fmla="*/ 814835 h 1042970"/>
              <a:gd name="connsiteX188" fmla="*/ 3336765 w 3570545"/>
              <a:gd name="connsiteY188" fmla="*/ 821758 h 1042970"/>
              <a:gd name="connsiteX189" fmla="*/ 3314280 w 3570545"/>
              <a:gd name="connsiteY189" fmla="*/ 833095 h 1042970"/>
              <a:gd name="connsiteX190" fmla="*/ 3304966 w 3570545"/>
              <a:gd name="connsiteY190" fmla="*/ 839778 h 1042970"/>
              <a:gd name="connsiteX191" fmla="*/ 3306208 w 3570545"/>
              <a:gd name="connsiteY191" fmla="*/ 840314 h 1042970"/>
              <a:gd name="connsiteX192" fmla="*/ 3303937 w 3570545"/>
              <a:gd name="connsiteY192" fmla="*/ 840517 h 1042970"/>
              <a:gd name="connsiteX193" fmla="*/ 3303938 w 3570545"/>
              <a:gd name="connsiteY193" fmla="*/ 840516 h 1042970"/>
              <a:gd name="connsiteX194" fmla="*/ 3303352 w 3570545"/>
              <a:gd name="connsiteY194" fmla="*/ 839986 h 1042970"/>
              <a:gd name="connsiteX195" fmla="*/ 3284510 w 3570545"/>
              <a:gd name="connsiteY195" fmla="*/ 846322 h 1042970"/>
              <a:gd name="connsiteX196" fmla="*/ 3278480 w 3570545"/>
              <a:gd name="connsiteY196" fmla="*/ 872004 h 1042970"/>
              <a:gd name="connsiteX197" fmla="*/ 3241410 w 3570545"/>
              <a:gd name="connsiteY197" fmla="*/ 894335 h 1042970"/>
              <a:gd name="connsiteX198" fmla="*/ 3062758 w 3570545"/>
              <a:gd name="connsiteY198" fmla="*/ 909967 h 1042970"/>
              <a:gd name="connsiteX199" fmla="*/ 3062981 w 3570545"/>
              <a:gd name="connsiteY199" fmla="*/ 915773 h 1042970"/>
              <a:gd name="connsiteX200" fmla="*/ 3093575 w 3570545"/>
              <a:gd name="connsiteY200" fmla="*/ 920016 h 1042970"/>
              <a:gd name="connsiteX201" fmla="*/ 3081963 w 3570545"/>
              <a:gd name="connsiteY201" fmla="*/ 922696 h 1042970"/>
              <a:gd name="connsiteX202" fmla="*/ 3061418 w 3570545"/>
              <a:gd name="connsiteY202" fmla="*/ 938328 h 1042970"/>
              <a:gd name="connsiteX203" fmla="*/ 3077720 w 3570545"/>
              <a:gd name="connsiteY203" fmla="*/ 951504 h 1042970"/>
              <a:gd name="connsiteX204" fmla="*/ 3072807 w 3570545"/>
              <a:gd name="connsiteY204" fmla="*/ 968699 h 1042970"/>
              <a:gd name="connsiteX205" fmla="*/ 1700984 w 3570545"/>
              <a:gd name="connsiteY205" fmla="*/ 972942 h 1042970"/>
              <a:gd name="connsiteX206" fmla="*/ 1692498 w 3570545"/>
              <a:gd name="connsiteY206" fmla="*/ 973612 h 1042970"/>
              <a:gd name="connsiteX207" fmla="*/ 1582180 w 3570545"/>
              <a:gd name="connsiteY207" fmla="*/ 974728 h 1042970"/>
              <a:gd name="connsiteX208" fmla="*/ 1536177 w 3570545"/>
              <a:gd name="connsiteY208" fmla="*/ 973389 h 1042970"/>
              <a:gd name="connsiteX209" fmla="*/ 1464940 w 3570545"/>
              <a:gd name="connsiteY209" fmla="*/ 968029 h 1042970"/>
              <a:gd name="connsiteX210" fmla="*/ 1423403 w 3570545"/>
              <a:gd name="connsiteY210" fmla="*/ 965126 h 1042970"/>
              <a:gd name="connsiteX211" fmla="*/ 1364225 w 3570545"/>
              <a:gd name="connsiteY211" fmla="*/ 967582 h 1042970"/>
              <a:gd name="connsiteX212" fmla="*/ 1310183 w 3570545"/>
              <a:gd name="connsiteY212" fmla="*/ 959543 h 1042970"/>
              <a:gd name="connsiteX213" fmla="*/ 1220857 w 3570545"/>
              <a:gd name="connsiteY213" fmla="*/ 959766 h 1042970"/>
              <a:gd name="connsiteX214" fmla="*/ 1179097 w 3570545"/>
              <a:gd name="connsiteY214" fmla="*/ 951280 h 1042970"/>
              <a:gd name="connsiteX215" fmla="*/ 679095 w 3570545"/>
              <a:gd name="connsiteY215" fmla="*/ 915550 h 1042970"/>
              <a:gd name="connsiteX216" fmla="*/ 505579 w 3570545"/>
              <a:gd name="connsiteY216" fmla="*/ 923590 h 1042970"/>
              <a:gd name="connsiteX217" fmla="*/ 663909 w 3570545"/>
              <a:gd name="connsiteY217" fmla="*/ 942348 h 1042970"/>
              <a:gd name="connsiteX218" fmla="*/ 639791 w 3570545"/>
              <a:gd name="connsiteY218" fmla="*/ 950164 h 1042970"/>
              <a:gd name="connsiteX219" fmla="*/ 606071 w 3570545"/>
              <a:gd name="connsiteY219" fmla="*/ 965349 h 1042970"/>
              <a:gd name="connsiteX220" fmla="*/ 499103 w 3570545"/>
              <a:gd name="connsiteY220" fmla="*/ 961553 h 1042970"/>
              <a:gd name="connsiteX221" fmla="*/ 267749 w 3570545"/>
              <a:gd name="connsiteY221" fmla="*/ 958426 h 1042970"/>
              <a:gd name="connsiteX222" fmla="*/ 188919 w 3570545"/>
              <a:gd name="connsiteY222" fmla="*/ 948377 h 1042970"/>
              <a:gd name="connsiteX223" fmla="*/ 186909 w 3570545"/>
              <a:gd name="connsiteY223" fmla="*/ 902821 h 1042970"/>
              <a:gd name="connsiteX224" fmla="*/ 181326 w 3570545"/>
              <a:gd name="connsiteY224" fmla="*/ 883839 h 1042970"/>
              <a:gd name="connsiteX225" fmla="*/ 142916 w 3570545"/>
              <a:gd name="connsiteY225" fmla="*/ 865304 h 1042970"/>
              <a:gd name="connsiteX226" fmla="*/ 123711 w 3570545"/>
              <a:gd name="connsiteY226" fmla="*/ 856595 h 1042970"/>
              <a:gd name="connsiteX227" fmla="*/ 103389 w 3570545"/>
              <a:gd name="connsiteY227" fmla="*/ 835157 h 1042970"/>
              <a:gd name="connsiteX228" fmla="*/ 90213 w 3570545"/>
              <a:gd name="connsiteY228" fmla="*/ 798087 h 1042970"/>
              <a:gd name="connsiteX229" fmla="*/ 76815 w 3570545"/>
              <a:gd name="connsiteY229" fmla="*/ 782678 h 1042970"/>
              <a:gd name="connsiteX230" fmla="*/ 62746 w 3570545"/>
              <a:gd name="connsiteY230" fmla="*/ 752530 h 1042970"/>
              <a:gd name="connsiteX231" fmla="*/ 43317 w 3570545"/>
              <a:gd name="connsiteY231" fmla="*/ 705411 h 1042970"/>
              <a:gd name="connsiteX232" fmla="*/ 58949 w 3570545"/>
              <a:gd name="connsiteY232" fmla="*/ 632164 h 1042970"/>
              <a:gd name="connsiteX233" fmla="*/ 46890 w 3570545"/>
              <a:gd name="connsiteY233" fmla="*/ 611395 h 1042970"/>
              <a:gd name="connsiteX234" fmla="*/ 35055 w 3570545"/>
              <a:gd name="connsiteY234" fmla="*/ 570752 h 1042970"/>
              <a:gd name="connsiteX235" fmla="*/ 35278 w 3570545"/>
              <a:gd name="connsiteY235" fmla="*/ 562489 h 1042970"/>
              <a:gd name="connsiteX236" fmla="*/ 37065 w 3570545"/>
              <a:gd name="connsiteY236" fmla="*/ 520060 h 1042970"/>
              <a:gd name="connsiteX237" fmla="*/ 22326 w 3570545"/>
              <a:gd name="connsiteY237" fmla="*/ 507107 h 1042970"/>
              <a:gd name="connsiteX238" fmla="*/ 20316 w 3570545"/>
              <a:gd name="connsiteY238" fmla="*/ 480309 h 1042970"/>
              <a:gd name="connsiteX239" fmla="*/ 13393 w 3570545"/>
              <a:gd name="connsiteY239" fmla="*/ 450608 h 1042970"/>
              <a:gd name="connsiteX240" fmla="*/ 31928 w 3570545"/>
              <a:gd name="connsiteY240" fmla="*/ 433190 h 1042970"/>
              <a:gd name="connsiteX241" fmla="*/ 28132 w 3570545"/>
              <a:gd name="connsiteY241" fmla="*/ 390313 h 1042970"/>
              <a:gd name="connsiteX242" fmla="*/ 21879 w 3570545"/>
              <a:gd name="connsiteY242" fmla="*/ 365079 h 1042970"/>
              <a:gd name="connsiteX243" fmla="*/ 2227 w 3570545"/>
              <a:gd name="connsiteY243" fmla="*/ 334931 h 1042970"/>
              <a:gd name="connsiteX244" fmla="*/ 7140 w 3570545"/>
              <a:gd name="connsiteY244" fmla="*/ 289822 h 1042970"/>
              <a:gd name="connsiteX245" fmla="*/ 23219 w 3570545"/>
              <a:gd name="connsiteY245" fmla="*/ 260344 h 1042970"/>
              <a:gd name="connsiteX246" fmla="*/ 73242 w 3570545"/>
              <a:gd name="connsiteY246" fmla="*/ 205632 h 1042970"/>
              <a:gd name="connsiteX247" fmla="*/ 134876 w 3570545"/>
              <a:gd name="connsiteY247" fmla="*/ 179057 h 1042970"/>
              <a:gd name="connsiteX248" fmla="*/ 187132 w 3570545"/>
              <a:gd name="connsiteY248" fmla="*/ 161416 h 1042970"/>
              <a:gd name="connsiteX249" fmla="*/ 254797 w 3570545"/>
              <a:gd name="connsiteY249" fmla="*/ 157173 h 1042970"/>
              <a:gd name="connsiteX250" fmla="*/ 351715 w 3570545"/>
              <a:gd name="connsiteY250" fmla="*/ 163202 h 1042970"/>
              <a:gd name="connsiteX251" fmla="*/ 399281 w 3570545"/>
              <a:gd name="connsiteY251" fmla="*/ 155163 h 1042970"/>
              <a:gd name="connsiteX252" fmla="*/ 468062 w 3570545"/>
              <a:gd name="connsiteY252" fmla="*/ 162756 h 1042970"/>
              <a:gd name="connsiteX253" fmla="*/ 484364 w 3570545"/>
              <a:gd name="connsiteY253" fmla="*/ 151367 h 1042970"/>
              <a:gd name="connsiteX254" fmla="*/ 502453 w 3570545"/>
              <a:gd name="connsiteY254" fmla="*/ 104024 h 1042970"/>
              <a:gd name="connsiteX255" fmla="*/ 520318 w 3570545"/>
              <a:gd name="connsiteY255" fmla="*/ 88392 h 1042970"/>
              <a:gd name="connsiteX256" fmla="*/ 58530 w 3570545"/>
              <a:gd name="connsiteY256" fmla="*/ 87359 h 1042970"/>
              <a:gd name="connsiteX257" fmla="*/ 77037 w 3570545"/>
              <a:gd name="connsiteY257" fmla="*/ 94868 h 1042970"/>
              <a:gd name="connsiteX258" fmla="*/ 109195 w 3570545"/>
              <a:gd name="connsiteY258" fmla="*/ 104694 h 1042970"/>
              <a:gd name="connsiteX259" fmla="*/ 157877 w 3570545"/>
              <a:gd name="connsiteY259" fmla="*/ 113627 h 1042970"/>
              <a:gd name="connsiteX260" fmla="*/ 151401 w 3570545"/>
              <a:gd name="connsiteY260" fmla="*/ 138861 h 1042970"/>
              <a:gd name="connsiteX261" fmla="*/ 79717 w 3570545"/>
              <a:gd name="connsiteY261" fmla="*/ 143774 h 1042970"/>
              <a:gd name="connsiteX262" fmla="*/ 74134 w 3570545"/>
              <a:gd name="connsiteY262" fmla="*/ 113627 h 1042970"/>
              <a:gd name="connsiteX263" fmla="*/ 47336 w 3570545"/>
              <a:gd name="connsiteY263" fmla="*/ 124792 h 1042970"/>
              <a:gd name="connsiteX264" fmla="*/ 18529 w 3570545"/>
              <a:gd name="connsiteY264" fmla="*/ 128142 h 1042970"/>
              <a:gd name="connsiteX265" fmla="*/ 32821 w 3570545"/>
              <a:gd name="connsiteY265" fmla="*/ 103130 h 1042970"/>
              <a:gd name="connsiteX266" fmla="*/ 58530 w 3570545"/>
              <a:gd name="connsiteY266" fmla="*/ 87359 h 1042970"/>
              <a:gd name="connsiteX267" fmla="*/ 355958 w 3570545"/>
              <a:gd name="connsiteY267" fmla="*/ 61371 h 1042970"/>
              <a:gd name="connsiteX268" fmla="*/ 357074 w 3570545"/>
              <a:gd name="connsiteY268" fmla="*/ 63157 h 1042970"/>
              <a:gd name="connsiteX269" fmla="*/ 353724 w 3570545"/>
              <a:gd name="connsiteY269" fmla="*/ 65614 h 1042970"/>
              <a:gd name="connsiteX270" fmla="*/ 325140 w 3570545"/>
              <a:gd name="connsiteY270" fmla="*/ 74100 h 1042970"/>
              <a:gd name="connsiteX271" fmla="*/ 180209 w 3570545"/>
              <a:gd name="connsiteY271" fmla="*/ 86382 h 1042970"/>
              <a:gd name="connsiteX272" fmla="*/ 178869 w 3570545"/>
              <a:gd name="connsiteY272" fmla="*/ 76780 h 1042970"/>
              <a:gd name="connsiteX273" fmla="*/ 202317 w 3570545"/>
              <a:gd name="connsiteY273" fmla="*/ 67177 h 1042970"/>
              <a:gd name="connsiteX274" fmla="*/ 355958 w 3570545"/>
              <a:gd name="connsiteY274" fmla="*/ 61371 h 1042970"/>
              <a:gd name="connsiteX275" fmla="*/ 132419 w 3570545"/>
              <a:gd name="connsiteY275" fmla="*/ 42612 h 1042970"/>
              <a:gd name="connsiteX276" fmla="*/ 153857 w 3570545"/>
              <a:gd name="connsiteY276" fmla="*/ 55788 h 1042970"/>
              <a:gd name="connsiteX277" fmla="*/ 130186 w 3570545"/>
              <a:gd name="connsiteY277" fmla="*/ 58691 h 1042970"/>
              <a:gd name="connsiteX278" fmla="*/ 124157 w 3570545"/>
              <a:gd name="connsiteY278" fmla="*/ 54448 h 1042970"/>
              <a:gd name="connsiteX279" fmla="*/ 132419 w 3570545"/>
              <a:gd name="connsiteY279" fmla="*/ 42612 h 1042970"/>
              <a:gd name="connsiteX280" fmla="*/ 369357 w 3570545"/>
              <a:gd name="connsiteY280" fmla="*/ 629 h 1042970"/>
              <a:gd name="connsiteX281" fmla="*/ 434342 w 3570545"/>
              <a:gd name="connsiteY281" fmla="*/ 17377 h 1042970"/>
              <a:gd name="connsiteX282" fmla="*/ 434119 w 3570545"/>
              <a:gd name="connsiteY282" fmla="*/ 24747 h 1042970"/>
              <a:gd name="connsiteX283" fmla="*/ 377843 w 3570545"/>
              <a:gd name="connsiteY283" fmla="*/ 41272 h 1042970"/>
              <a:gd name="connsiteX284" fmla="*/ 355735 w 3570545"/>
              <a:gd name="connsiteY284" fmla="*/ 34126 h 1042970"/>
              <a:gd name="connsiteX285" fmla="*/ 350599 w 3570545"/>
              <a:gd name="connsiteY285" fmla="*/ 7775 h 1042970"/>
              <a:gd name="connsiteX286" fmla="*/ 369357 w 3570545"/>
              <a:gd name="connsiteY286" fmla="*/ 629 h 104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3570545" h="1042970">
                <a:moveTo>
                  <a:pt x="2518539" y="1037480"/>
                </a:moveTo>
                <a:cubicBezTo>
                  <a:pt x="2537744" y="1035917"/>
                  <a:pt x="2537074" y="1044849"/>
                  <a:pt x="2517422" y="1042393"/>
                </a:cubicBezTo>
                <a:cubicBezTo>
                  <a:pt x="2511840" y="1041723"/>
                  <a:pt x="2512956" y="1037926"/>
                  <a:pt x="2518539" y="1037480"/>
                </a:cubicBezTo>
                <a:close/>
                <a:moveTo>
                  <a:pt x="2431223" y="1037480"/>
                </a:moveTo>
                <a:cubicBezTo>
                  <a:pt x="2434796" y="1037703"/>
                  <a:pt x="2433679" y="1043733"/>
                  <a:pt x="2426756" y="1042393"/>
                </a:cubicBezTo>
                <a:cubicBezTo>
                  <a:pt x="2421397" y="1041276"/>
                  <a:pt x="2420727" y="1037480"/>
                  <a:pt x="2431223" y="1037480"/>
                </a:cubicBezTo>
                <a:close/>
                <a:moveTo>
                  <a:pt x="2367132" y="1037480"/>
                </a:moveTo>
                <a:cubicBezTo>
                  <a:pt x="2370482" y="1037703"/>
                  <a:pt x="2371375" y="1039490"/>
                  <a:pt x="2369365" y="1041277"/>
                </a:cubicBezTo>
                <a:cubicBezTo>
                  <a:pt x="2368695" y="1041723"/>
                  <a:pt x="2367132" y="1041277"/>
                  <a:pt x="2366015" y="1041277"/>
                </a:cubicBezTo>
                <a:cubicBezTo>
                  <a:pt x="2365346" y="1040383"/>
                  <a:pt x="2364899" y="1039713"/>
                  <a:pt x="2364229" y="1038820"/>
                </a:cubicBezTo>
                <a:cubicBezTo>
                  <a:pt x="2365122" y="1038373"/>
                  <a:pt x="2366239" y="1037257"/>
                  <a:pt x="2367132" y="1037480"/>
                </a:cubicBezTo>
                <a:close/>
                <a:moveTo>
                  <a:pt x="2662577" y="1037257"/>
                </a:moveTo>
                <a:cubicBezTo>
                  <a:pt x="2663694" y="1037704"/>
                  <a:pt x="2665481" y="1037927"/>
                  <a:pt x="2665704" y="1038597"/>
                </a:cubicBezTo>
                <a:cubicBezTo>
                  <a:pt x="2666374" y="1041053"/>
                  <a:pt x="2664587" y="1042170"/>
                  <a:pt x="2661238" y="1041500"/>
                </a:cubicBezTo>
                <a:cubicBezTo>
                  <a:pt x="2660568" y="1041277"/>
                  <a:pt x="2659898" y="1039937"/>
                  <a:pt x="2659451" y="1039044"/>
                </a:cubicBezTo>
                <a:cubicBezTo>
                  <a:pt x="2660568" y="1038374"/>
                  <a:pt x="2661684" y="1037927"/>
                  <a:pt x="2662577" y="1037257"/>
                </a:cubicBezTo>
                <a:close/>
                <a:moveTo>
                  <a:pt x="2617412" y="1034661"/>
                </a:moveTo>
                <a:cubicBezTo>
                  <a:pt x="2624111" y="1034689"/>
                  <a:pt x="2630420" y="1035693"/>
                  <a:pt x="2632653" y="1038819"/>
                </a:cubicBezTo>
                <a:cubicBezTo>
                  <a:pt x="2636450" y="1044179"/>
                  <a:pt x="2602059" y="1043063"/>
                  <a:pt x="2567669" y="1042393"/>
                </a:cubicBezTo>
                <a:cubicBezTo>
                  <a:pt x="2566552" y="1042393"/>
                  <a:pt x="2565436" y="1040830"/>
                  <a:pt x="2564319" y="1039936"/>
                </a:cubicBezTo>
                <a:cubicBezTo>
                  <a:pt x="2571465" y="1031227"/>
                  <a:pt x="2585087" y="1039490"/>
                  <a:pt x="2599826" y="1036363"/>
                </a:cubicBezTo>
                <a:cubicBezTo>
                  <a:pt x="2603622" y="1035582"/>
                  <a:pt x="2610712" y="1034633"/>
                  <a:pt x="2617412" y="1034661"/>
                </a:cubicBezTo>
                <a:close/>
                <a:moveTo>
                  <a:pt x="2229486" y="1029413"/>
                </a:moveTo>
                <a:cubicBezTo>
                  <a:pt x="2234203" y="1029106"/>
                  <a:pt x="2239395" y="1030223"/>
                  <a:pt x="2240512" y="1034131"/>
                </a:cubicBezTo>
                <a:cubicBezTo>
                  <a:pt x="2234706" y="1037927"/>
                  <a:pt x="2223317" y="1037480"/>
                  <a:pt x="2221307" y="1033237"/>
                </a:cubicBezTo>
                <a:cubicBezTo>
                  <a:pt x="2220525" y="1031451"/>
                  <a:pt x="2224768" y="1029720"/>
                  <a:pt x="2229486" y="1029413"/>
                </a:cubicBezTo>
                <a:close/>
                <a:moveTo>
                  <a:pt x="1969631" y="1029217"/>
                </a:moveTo>
                <a:cubicBezTo>
                  <a:pt x="1992633" y="1030557"/>
                  <a:pt x="2024343" y="1026761"/>
                  <a:pt x="2031266" y="1032567"/>
                </a:cubicBezTo>
                <a:cubicBezTo>
                  <a:pt x="2021217" y="1039266"/>
                  <a:pt x="2008265" y="1033684"/>
                  <a:pt x="1989953" y="1034800"/>
                </a:cubicBezTo>
                <a:cubicBezTo>
                  <a:pt x="1985487" y="1034800"/>
                  <a:pt x="1977001" y="1034800"/>
                  <a:pt x="1968515" y="1034800"/>
                </a:cubicBezTo>
                <a:cubicBezTo>
                  <a:pt x="1963155" y="1034800"/>
                  <a:pt x="1963825" y="1028994"/>
                  <a:pt x="1969631" y="1029217"/>
                </a:cubicBezTo>
                <a:close/>
                <a:moveTo>
                  <a:pt x="2175304" y="1028770"/>
                </a:moveTo>
                <a:cubicBezTo>
                  <a:pt x="2177761" y="1029217"/>
                  <a:pt x="2186246" y="1028324"/>
                  <a:pt x="2186246" y="1032567"/>
                </a:cubicBezTo>
                <a:cubicBezTo>
                  <a:pt x="2186246" y="1037256"/>
                  <a:pt x="2179100" y="1036810"/>
                  <a:pt x="2175304" y="1036810"/>
                </a:cubicBezTo>
                <a:cubicBezTo>
                  <a:pt x="2166148" y="1037033"/>
                  <a:pt x="2166818" y="1028547"/>
                  <a:pt x="2175304" y="1028770"/>
                </a:cubicBezTo>
                <a:close/>
                <a:moveTo>
                  <a:pt x="1797983" y="1021060"/>
                </a:moveTo>
                <a:cubicBezTo>
                  <a:pt x="1807686" y="1021416"/>
                  <a:pt x="1821573" y="1022686"/>
                  <a:pt x="1841225" y="1025421"/>
                </a:cubicBezTo>
                <a:cubicBezTo>
                  <a:pt x="1849711" y="1026537"/>
                  <a:pt x="1858197" y="1027654"/>
                  <a:pt x="1866683" y="1027207"/>
                </a:cubicBezTo>
                <a:cubicBezTo>
                  <a:pt x="1883655" y="1026091"/>
                  <a:pt x="1900627" y="1028101"/>
                  <a:pt x="1917599" y="1028548"/>
                </a:cubicBezTo>
                <a:cubicBezTo>
                  <a:pt x="1920279" y="1028548"/>
                  <a:pt x="1924299" y="1034353"/>
                  <a:pt x="1916483" y="1034800"/>
                </a:cubicBezTo>
                <a:cubicBezTo>
                  <a:pt x="1831846" y="1037703"/>
                  <a:pt x="1813758" y="1032120"/>
                  <a:pt x="1780930" y="1027654"/>
                </a:cubicBezTo>
                <a:cubicBezTo>
                  <a:pt x="1777413" y="1027152"/>
                  <a:pt x="1768872" y="1019992"/>
                  <a:pt x="1797983" y="1021060"/>
                </a:cubicBezTo>
                <a:close/>
                <a:moveTo>
                  <a:pt x="1664666" y="1015316"/>
                </a:moveTo>
                <a:cubicBezTo>
                  <a:pt x="1674129" y="1016544"/>
                  <a:pt x="1691827" y="1018721"/>
                  <a:pt x="1737830" y="1019614"/>
                </a:cubicBezTo>
                <a:cubicBezTo>
                  <a:pt x="1740063" y="1019614"/>
                  <a:pt x="1757705" y="1028547"/>
                  <a:pt x="1714605" y="1026760"/>
                </a:cubicBezTo>
                <a:cubicBezTo>
                  <a:pt x="1682448" y="1025420"/>
                  <a:pt x="1667262" y="1027207"/>
                  <a:pt x="1642698" y="1023857"/>
                </a:cubicBezTo>
                <a:cubicBezTo>
                  <a:pt x="1635775" y="1022964"/>
                  <a:pt x="1637115" y="1017604"/>
                  <a:pt x="1640911" y="1016711"/>
                </a:cubicBezTo>
                <a:cubicBezTo>
                  <a:pt x="1653975" y="1013808"/>
                  <a:pt x="1655203" y="1014087"/>
                  <a:pt x="1664666" y="1015316"/>
                </a:cubicBezTo>
                <a:close/>
                <a:moveTo>
                  <a:pt x="1545556" y="1014032"/>
                </a:moveTo>
                <a:cubicBezTo>
                  <a:pt x="1550469" y="1017605"/>
                  <a:pt x="1534614" y="1018945"/>
                  <a:pt x="1533051" y="1015819"/>
                </a:cubicBezTo>
                <a:cubicBezTo>
                  <a:pt x="1531264" y="1011575"/>
                  <a:pt x="1541537" y="1011352"/>
                  <a:pt x="1545556" y="1014032"/>
                </a:cubicBezTo>
                <a:close/>
                <a:moveTo>
                  <a:pt x="1602055" y="1013585"/>
                </a:moveTo>
                <a:cubicBezTo>
                  <a:pt x="1603171" y="1013808"/>
                  <a:pt x="1604064" y="1014925"/>
                  <a:pt x="1605181" y="1015818"/>
                </a:cubicBezTo>
                <a:cubicBezTo>
                  <a:pt x="1597588" y="1024527"/>
                  <a:pt x="1570344" y="1010235"/>
                  <a:pt x="1602055" y="1013585"/>
                </a:cubicBezTo>
                <a:close/>
                <a:moveTo>
                  <a:pt x="1360944" y="1001750"/>
                </a:moveTo>
                <a:cubicBezTo>
                  <a:pt x="1406333" y="1002797"/>
                  <a:pt x="1494808" y="1014144"/>
                  <a:pt x="1495980" y="1015819"/>
                </a:cubicBezTo>
                <a:cubicBezTo>
                  <a:pt x="1465610" y="1020731"/>
                  <a:pt x="1349486" y="1012022"/>
                  <a:pt x="1338990" y="1010236"/>
                </a:cubicBezTo>
                <a:cubicBezTo>
                  <a:pt x="1336087" y="1009789"/>
                  <a:pt x="1334301" y="1006886"/>
                  <a:pt x="1334747" y="1004876"/>
                </a:cubicBezTo>
                <a:cubicBezTo>
                  <a:pt x="1335473" y="1002196"/>
                  <a:pt x="1345815" y="1001401"/>
                  <a:pt x="1360944" y="1001750"/>
                </a:cubicBezTo>
                <a:close/>
                <a:moveTo>
                  <a:pt x="1202991" y="998846"/>
                </a:moveTo>
                <a:cubicBezTo>
                  <a:pt x="1220186" y="1003982"/>
                  <a:pt x="1225993" y="1002419"/>
                  <a:pt x="1269762" y="1002866"/>
                </a:cubicBezTo>
                <a:cubicBezTo>
                  <a:pt x="1274898" y="1002866"/>
                  <a:pt x="1279588" y="1008225"/>
                  <a:pt x="1272889" y="1008225"/>
                </a:cubicBezTo>
                <a:cubicBezTo>
                  <a:pt x="1175523" y="1009342"/>
                  <a:pt x="1199865" y="997953"/>
                  <a:pt x="1202991" y="998846"/>
                </a:cubicBezTo>
                <a:close/>
                <a:moveTo>
                  <a:pt x="1734928" y="997284"/>
                </a:moveTo>
                <a:cubicBezTo>
                  <a:pt x="1739171" y="1001750"/>
                  <a:pt x="1717732" y="1004876"/>
                  <a:pt x="1719966" y="997954"/>
                </a:cubicBezTo>
                <a:cubicBezTo>
                  <a:pt x="1721305" y="993487"/>
                  <a:pt x="1731355" y="993487"/>
                  <a:pt x="1734928" y="997284"/>
                </a:cubicBezTo>
                <a:close/>
                <a:moveTo>
                  <a:pt x="1152299" y="995943"/>
                </a:moveTo>
                <a:cubicBezTo>
                  <a:pt x="1158328" y="997059"/>
                  <a:pt x="1156542" y="1000186"/>
                  <a:pt x="1151182" y="1000186"/>
                </a:cubicBezTo>
                <a:cubicBezTo>
                  <a:pt x="1128851" y="999739"/>
                  <a:pt x="1140017" y="993487"/>
                  <a:pt x="1152299" y="995943"/>
                </a:cubicBezTo>
                <a:close/>
                <a:moveTo>
                  <a:pt x="1110790" y="995748"/>
                </a:moveTo>
                <a:cubicBezTo>
                  <a:pt x="1112046" y="997004"/>
                  <a:pt x="1111766" y="998958"/>
                  <a:pt x="1110538" y="999069"/>
                </a:cubicBezTo>
                <a:cubicBezTo>
                  <a:pt x="1101829" y="999963"/>
                  <a:pt x="1103169" y="998846"/>
                  <a:pt x="1101829" y="996613"/>
                </a:cubicBezTo>
                <a:cubicBezTo>
                  <a:pt x="1106742" y="993933"/>
                  <a:pt x="1109533" y="994492"/>
                  <a:pt x="1110790" y="995748"/>
                </a:cubicBezTo>
                <a:close/>
                <a:moveTo>
                  <a:pt x="1617268" y="989384"/>
                </a:moveTo>
                <a:cubicBezTo>
                  <a:pt x="1626787" y="990641"/>
                  <a:pt x="1643480" y="992818"/>
                  <a:pt x="1676419" y="993934"/>
                </a:cubicBezTo>
                <a:cubicBezTo>
                  <a:pt x="1679322" y="993934"/>
                  <a:pt x="1681555" y="995721"/>
                  <a:pt x="1683118" y="998177"/>
                </a:cubicBezTo>
                <a:cubicBezTo>
                  <a:pt x="1668156" y="1004430"/>
                  <a:pt x="1619473" y="999964"/>
                  <a:pt x="1600045" y="999740"/>
                </a:cubicBezTo>
                <a:cubicBezTo>
                  <a:pt x="1592006" y="999740"/>
                  <a:pt x="1594015" y="994604"/>
                  <a:pt x="1601162" y="990361"/>
                </a:cubicBezTo>
                <a:cubicBezTo>
                  <a:pt x="1605404" y="987793"/>
                  <a:pt x="1607749" y="988128"/>
                  <a:pt x="1617268" y="989384"/>
                </a:cubicBezTo>
                <a:close/>
                <a:moveTo>
                  <a:pt x="1045806" y="987290"/>
                </a:moveTo>
                <a:cubicBezTo>
                  <a:pt x="1047843" y="987234"/>
                  <a:pt x="1049797" y="988016"/>
                  <a:pt x="1049574" y="990360"/>
                </a:cubicBezTo>
                <a:cubicBezTo>
                  <a:pt x="1049351" y="992593"/>
                  <a:pt x="1041311" y="994156"/>
                  <a:pt x="1041535" y="989244"/>
                </a:cubicBezTo>
                <a:cubicBezTo>
                  <a:pt x="1041646" y="988239"/>
                  <a:pt x="1043768" y="987346"/>
                  <a:pt x="1045806" y="987290"/>
                </a:cubicBezTo>
                <a:close/>
                <a:moveTo>
                  <a:pt x="1446432" y="987234"/>
                </a:moveTo>
                <a:cubicBezTo>
                  <a:pt x="1448247" y="986285"/>
                  <a:pt x="1451652" y="986118"/>
                  <a:pt x="1454444" y="987904"/>
                </a:cubicBezTo>
                <a:cubicBezTo>
                  <a:pt x="1457123" y="989467"/>
                  <a:pt x="1452880" y="993263"/>
                  <a:pt x="1447967" y="991253"/>
                </a:cubicBezTo>
                <a:cubicBezTo>
                  <a:pt x="1444394" y="989913"/>
                  <a:pt x="1444617" y="988183"/>
                  <a:pt x="1446432" y="987234"/>
                </a:cubicBezTo>
                <a:close/>
                <a:moveTo>
                  <a:pt x="971469" y="985671"/>
                </a:moveTo>
                <a:cubicBezTo>
                  <a:pt x="973423" y="985447"/>
                  <a:pt x="976215" y="985894"/>
                  <a:pt x="979900" y="985894"/>
                </a:cubicBezTo>
                <a:cubicBezTo>
                  <a:pt x="989279" y="985894"/>
                  <a:pt x="990172" y="994826"/>
                  <a:pt x="968064" y="989467"/>
                </a:cubicBezTo>
                <a:cubicBezTo>
                  <a:pt x="968399" y="986787"/>
                  <a:pt x="969515" y="985894"/>
                  <a:pt x="971469" y="985671"/>
                </a:cubicBezTo>
                <a:close/>
                <a:moveTo>
                  <a:pt x="918042" y="979418"/>
                </a:moveTo>
                <a:cubicBezTo>
                  <a:pt x="920275" y="978748"/>
                  <a:pt x="927867" y="980088"/>
                  <a:pt x="924294" y="981651"/>
                </a:cubicBezTo>
                <a:cubicBezTo>
                  <a:pt x="921838" y="982991"/>
                  <a:pt x="919382" y="982768"/>
                  <a:pt x="916925" y="981651"/>
                </a:cubicBezTo>
                <a:cubicBezTo>
                  <a:pt x="917372" y="980757"/>
                  <a:pt x="917595" y="979418"/>
                  <a:pt x="918042" y="979418"/>
                </a:cubicBezTo>
                <a:close/>
                <a:moveTo>
                  <a:pt x="811297" y="971603"/>
                </a:moveTo>
                <a:cubicBezTo>
                  <a:pt x="810627" y="972273"/>
                  <a:pt x="809957" y="973389"/>
                  <a:pt x="809064" y="973612"/>
                </a:cubicBezTo>
                <a:cubicBezTo>
                  <a:pt x="803258" y="975175"/>
                  <a:pt x="801025" y="968029"/>
                  <a:pt x="811297" y="971603"/>
                </a:cubicBezTo>
                <a:close/>
                <a:moveTo>
                  <a:pt x="667259" y="958873"/>
                </a:moveTo>
                <a:cubicBezTo>
                  <a:pt x="706786" y="964233"/>
                  <a:pt x="693164" y="964233"/>
                  <a:pt x="664356" y="967136"/>
                </a:cubicBezTo>
                <a:cubicBezTo>
                  <a:pt x="648277" y="968699"/>
                  <a:pt x="644704" y="955970"/>
                  <a:pt x="667259" y="958873"/>
                </a:cubicBezTo>
                <a:close/>
                <a:moveTo>
                  <a:pt x="3017257" y="918286"/>
                </a:moveTo>
                <a:cubicBezTo>
                  <a:pt x="3015415" y="919346"/>
                  <a:pt x="3014968" y="921021"/>
                  <a:pt x="3016085" y="921579"/>
                </a:cubicBezTo>
                <a:cubicBezTo>
                  <a:pt x="3023008" y="924706"/>
                  <a:pt x="3029931" y="920016"/>
                  <a:pt x="3026804" y="918677"/>
                </a:cubicBezTo>
                <a:cubicBezTo>
                  <a:pt x="3022338" y="916779"/>
                  <a:pt x="3019100" y="917225"/>
                  <a:pt x="3017257" y="918286"/>
                </a:cubicBezTo>
                <a:close/>
                <a:moveTo>
                  <a:pt x="3320769" y="839009"/>
                </a:moveTo>
                <a:cubicBezTo>
                  <a:pt x="3326101" y="839623"/>
                  <a:pt x="3331516" y="841075"/>
                  <a:pt x="3338104" y="842526"/>
                </a:cubicBezTo>
                <a:cubicBezTo>
                  <a:pt x="3332968" y="844536"/>
                  <a:pt x="3326269" y="846267"/>
                  <a:pt x="3320016" y="846267"/>
                </a:cubicBezTo>
                <a:lnTo>
                  <a:pt x="3306208" y="840314"/>
                </a:lnTo>
                <a:close/>
                <a:moveTo>
                  <a:pt x="3495542" y="490135"/>
                </a:moveTo>
                <a:cubicBezTo>
                  <a:pt x="3494872" y="491029"/>
                  <a:pt x="3494425" y="493038"/>
                  <a:pt x="3493755" y="493038"/>
                </a:cubicBezTo>
                <a:cubicBezTo>
                  <a:pt x="3482143" y="492145"/>
                  <a:pt x="3473657" y="490805"/>
                  <a:pt x="3472317" y="491922"/>
                </a:cubicBezTo>
                <a:cubicBezTo>
                  <a:pt x="3478793" y="487679"/>
                  <a:pt x="3487949" y="486785"/>
                  <a:pt x="3495542" y="490135"/>
                </a:cubicBezTo>
                <a:close/>
                <a:moveTo>
                  <a:pt x="15738" y="209652"/>
                </a:moveTo>
                <a:cubicBezTo>
                  <a:pt x="14900" y="209708"/>
                  <a:pt x="13839" y="211885"/>
                  <a:pt x="16966" y="216352"/>
                </a:cubicBezTo>
                <a:cubicBezTo>
                  <a:pt x="19199" y="219478"/>
                  <a:pt x="7363" y="221487"/>
                  <a:pt x="13169" y="215682"/>
                </a:cubicBezTo>
                <a:cubicBezTo>
                  <a:pt x="17189" y="211662"/>
                  <a:pt x="16575" y="209596"/>
                  <a:pt x="15738" y="209652"/>
                </a:cubicBezTo>
                <a:close/>
                <a:moveTo>
                  <a:pt x="22995" y="208758"/>
                </a:moveTo>
                <a:cubicBezTo>
                  <a:pt x="27462" y="205632"/>
                  <a:pt x="29695" y="212108"/>
                  <a:pt x="23219" y="210768"/>
                </a:cubicBezTo>
                <a:cubicBezTo>
                  <a:pt x="9820" y="207641"/>
                  <a:pt x="19199" y="211438"/>
                  <a:pt x="22995" y="208758"/>
                </a:cubicBezTo>
                <a:close/>
                <a:moveTo>
                  <a:pt x="520318" y="88392"/>
                </a:moveTo>
                <a:cubicBezTo>
                  <a:pt x="526347" y="86382"/>
                  <a:pt x="540193" y="94868"/>
                  <a:pt x="526347" y="102237"/>
                </a:cubicBezTo>
                <a:cubicBezTo>
                  <a:pt x="504463" y="114073"/>
                  <a:pt x="495083" y="145560"/>
                  <a:pt x="503569" y="151590"/>
                </a:cubicBezTo>
                <a:cubicBezTo>
                  <a:pt x="525454" y="167445"/>
                  <a:pt x="523668" y="171018"/>
                  <a:pt x="579943" y="170572"/>
                </a:cubicBezTo>
                <a:cubicBezTo>
                  <a:pt x="587982" y="170572"/>
                  <a:pt x="598478" y="161192"/>
                  <a:pt x="612100" y="173251"/>
                </a:cubicBezTo>
                <a:cubicBezTo>
                  <a:pt x="627732" y="187097"/>
                  <a:pt x="638675" y="169232"/>
                  <a:pt x="647384" y="170572"/>
                </a:cubicBezTo>
                <a:cubicBezTo>
                  <a:pt x="664356" y="173251"/>
                  <a:pt x="681551" y="170348"/>
                  <a:pt x="698523" y="173698"/>
                </a:cubicBezTo>
                <a:cubicBezTo>
                  <a:pt x="704106" y="174815"/>
                  <a:pt x="709912" y="174591"/>
                  <a:pt x="715495" y="173922"/>
                </a:cubicBezTo>
                <a:cubicBezTo>
                  <a:pt x="722865" y="173028"/>
                  <a:pt x="729117" y="177718"/>
                  <a:pt x="736487" y="177494"/>
                </a:cubicBezTo>
                <a:cubicBezTo>
                  <a:pt x="742070" y="177271"/>
                  <a:pt x="747876" y="176378"/>
                  <a:pt x="753459" y="177048"/>
                </a:cubicBezTo>
                <a:cubicBezTo>
                  <a:pt x="758818" y="177718"/>
                  <a:pt x="763285" y="182631"/>
                  <a:pt x="769537" y="180844"/>
                </a:cubicBezTo>
                <a:cubicBezTo>
                  <a:pt x="777130" y="178611"/>
                  <a:pt x="783160" y="183524"/>
                  <a:pt x="790082" y="185087"/>
                </a:cubicBezTo>
                <a:cubicBezTo>
                  <a:pt x="795665" y="186427"/>
                  <a:pt x="801471" y="186204"/>
                  <a:pt x="806831" y="187990"/>
                </a:cubicBezTo>
                <a:cubicBezTo>
                  <a:pt x="812414" y="189777"/>
                  <a:pt x="817327" y="191563"/>
                  <a:pt x="823133" y="189777"/>
                </a:cubicBezTo>
                <a:cubicBezTo>
                  <a:pt x="860203" y="178611"/>
                  <a:pt x="863776" y="185534"/>
                  <a:pt x="882088" y="185980"/>
                </a:cubicBezTo>
                <a:cubicBezTo>
                  <a:pt x="884544" y="185980"/>
                  <a:pt x="887224" y="188213"/>
                  <a:pt x="889681" y="189554"/>
                </a:cubicBezTo>
                <a:cubicBezTo>
                  <a:pt x="895934" y="193350"/>
                  <a:pt x="903080" y="194466"/>
                  <a:pt x="910226" y="194466"/>
                </a:cubicBezTo>
                <a:cubicBezTo>
                  <a:pt x="944616" y="194913"/>
                  <a:pt x="939033" y="184864"/>
                  <a:pt x="956005" y="188660"/>
                </a:cubicBezTo>
                <a:cubicBezTo>
                  <a:pt x="995755" y="197593"/>
                  <a:pt x="1876063" y="232206"/>
                  <a:pt x="1878519" y="232206"/>
                </a:cubicBezTo>
                <a:cubicBezTo>
                  <a:pt x="1926755" y="232876"/>
                  <a:pt x="1944174" y="247168"/>
                  <a:pt x="1989060" y="241809"/>
                </a:cubicBezTo>
                <a:cubicBezTo>
                  <a:pt x="1993303" y="241363"/>
                  <a:pt x="1997769" y="240916"/>
                  <a:pt x="2001789" y="241363"/>
                </a:cubicBezTo>
                <a:cubicBezTo>
                  <a:pt x="2031936" y="244712"/>
                  <a:pt x="2061637" y="241139"/>
                  <a:pt x="2091562" y="238683"/>
                </a:cubicBezTo>
                <a:cubicBezTo>
                  <a:pt x="2091562" y="238683"/>
                  <a:pt x="2164362" y="243149"/>
                  <a:pt x="2202772" y="244042"/>
                </a:cubicBezTo>
                <a:cubicBezTo>
                  <a:pt x="2453332" y="250518"/>
                  <a:pt x="2629750" y="244042"/>
                  <a:pt x="2690269" y="258558"/>
                </a:cubicBezTo>
                <a:cubicBezTo>
                  <a:pt x="2703444" y="261684"/>
                  <a:pt x="2715503" y="262131"/>
                  <a:pt x="2874280" y="264811"/>
                </a:cubicBezTo>
                <a:cubicBezTo>
                  <a:pt x="2885669" y="265034"/>
                  <a:pt x="3070797" y="286026"/>
                  <a:pt x="3070127" y="295181"/>
                </a:cubicBezTo>
                <a:cubicBezTo>
                  <a:pt x="3069904" y="298754"/>
                  <a:pt x="3045786" y="298754"/>
                  <a:pt x="3023901" y="294288"/>
                </a:cubicBezTo>
                <a:cubicBezTo>
                  <a:pt x="3010279" y="291608"/>
                  <a:pt x="2769099" y="286248"/>
                  <a:pt x="2767089" y="286919"/>
                </a:cubicBezTo>
                <a:cubicBezTo>
                  <a:pt x="2758603" y="289598"/>
                  <a:pt x="2761506" y="296745"/>
                  <a:pt x="2766866" y="298308"/>
                </a:cubicBezTo>
                <a:cubicBezTo>
                  <a:pt x="2799023" y="307687"/>
                  <a:pt x="2862668" y="304337"/>
                  <a:pt x="2881649" y="309250"/>
                </a:cubicBezTo>
                <a:cubicBezTo>
                  <a:pt x="2908894" y="316173"/>
                  <a:pt x="2958247" y="310367"/>
                  <a:pt x="3017872" y="319523"/>
                </a:cubicBezTo>
                <a:cubicBezTo>
                  <a:pt x="3160570" y="341408"/>
                  <a:pt x="3099605" y="320193"/>
                  <a:pt x="3164813" y="344087"/>
                </a:cubicBezTo>
                <a:cubicBezTo>
                  <a:pt x="3168832" y="345650"/>
                  <a:pt x="3173075" y="347214"/>
                  <a:pt x="3177095" y="347214"/>
                </a:cubicBezTo>
                <a:cubicBezTo>
                  <a:pt x="3198980" y="347437"/>
                  <a:pt x="3218855" y="356593"/>
                  <a:pt x="3240070" y="359719"/>
                </a:cubicBezTo>
                <a:cubicBezTo>
                  <a:pt x="3250342" y="361283"/>
                  <a:pt x="3255255" y="372002"/>
                  <a:pt x="3270441" y="374458"/>
                </a:cubicBezTo>
                <a:cubicBezTo>
                  <a:pt x="3278033" y="375798"/>
                  <a:pt x="3457132" y="417558"/>
                  <a:pt x="3458025" y="417781"/>
                </a:cubicBezTo>
                <a:cubicBezTo>
                  <a:pt x="3471424" y="421801"/>
                  <a:pt x="3462715" y="435646"/>
                  <a:pt x="3484376" y="443239"/>
                </a:cubicBezTo>
                <a:cubicBezTo>
                  <a:pt x="3557847" y="469144"/>
                  <a:pt x="3542661" y="455521"/>
                  <a:pt x="3568789" y="472047"/>
                </a:cubicBezTo>
                <a:cubicBezTo>
                  <a:pt x="3571246" y="473610"/>
                  <a:pt x="3571469" y="476736"/>
                  <a:pt x="3567226" y="478076"/>
                </a:cubicBezTo>
                <a:cubicBezTo>
                  <a:pt x="3558517" y="480756"/>
                  <a:pt x="3562537" y="479639"/>
                  <a:pt x="3483706" y="461998"/>
                </a:cubicBezTo>
                <a:cubicBezTo>
                  <a:pt x="3438150" y="451725"/>
                  <a:pt x="3443510" y="471377"/>
                  <a:pt x="3449763" y="474280"/>
                </a:cubicBezTo>
                <a:cubicBezTo>
                  <a:pt x="3463161" y="480309"/>
                  <a:pt x="3469861" y="479193"/>
                  <a:pt x="3472094" y="491029"/>
                </a:cubicBezTo>
                <a:cubicBezTo>
                  <a:pt x="3474997" y="488348"/>
                  <a:pt x="3465841" y="496164"/>
                  <a:pt x="3459142" y="500631"/>
                </a:cubicBezTo>
                <a:cubicBezTo>
                  <a:pt x="3449763" y="506661"/>
                  <a:pt x="3420508" y="502417"/>
                  <a:pt x="3409119" y="498621"/>
                </a:cubicBezTo>
                <a:cubicBezTo>
                  <a:pt x="3405100" y="497281"/>
                  <a:pt x="3400857" y="496835"/>
                  <a:pt x="3396613" y="498621"/>
                </a:cubicBezTo>
                <a:cubicBezTo>
                  <a:pt x="3398623" y="505097"/>
                  <a:pt x="3405100" y="503087"/>
                  <a:pt x="3409119" y="505767"/>
                </a:cubicBezTo>
                <a:cubicBezTo>
                  <a:pt x="3423635" y="515146"/>
                  <a:pt x="3438820" y="509563"/>
                  <a:pt x="3439267" y="516486"/>
                </a:cubicBezTo>
                <a:cubicBezTo>
                  <a:pt x="3439713" y="523856"/>
                  <a:pt x="3424751" y="518943"/>
                  <a:pt x="3424305" y="528322"/>
                </a:cubicBezTo>
                <a:cubicBezTo>
                  <a:pt x="3424081" y="538371"/>
                  <a:pt x="3436810" y="533011"/>
                  <a:pt x="3460928" y="545741"/>
                </a:cubicBezTo>
                <a:cubicBezTo>
                  <a:pt x="3488173" y="560033"/>
                  <a:pt x="3484823" y="571645"/>
                  <a:pt x="3508048" y="571869"/>
                </a:cubicBezTo>
                <a:cubicBezTo>
                  <a:pt x="3510281" y="571869"/>
                  <a:pt x="3523233" y="573432"/>
                  <a:pt x="3525690" y="581248"/>
                </a:cubicBezTo>
                <a:cubicBezTo>
                  <a:pt x="3535069" y="611172"/>
                  <a:pt x="3533729" y="611395"/>
                  <a:pt x="3530379" y="612512"/>
                </a:cubicBezTo>
                <a:cubicBezTo>
                  <a:pt x="3514077" y="617871"/>
                  <a:pt x="3498445" y="602016"/>
                  <a:pt x="3481697" y="617871"/>
                </a:cubicBezTo>
                <a:cubicBezTo>
                  <a:pt x="3477677" y="621668"/>
                  <a:pt x="3474774" y="636406"/>
                  <a:pt x="3496212" y="641096"/>
                </a:cubicBezTo>
                <a:cubicBezTo>
                  <a:pt x="3510728" y="644222"/>
                  <a:pt x="3573256" y="670350"/>
                  <a:pt x="3515640" y="664767"/>
                </a:cubicBezTo>
                <a:cubicBezTo>
                  <a:pt x="3497552" y="662981"/>
                  <a:pt x="3495319" y="675710"/>
                  <a:pt x="3479464" y="674370"/>
                </a:cubicBezTo>
                <a:cubicBezTo>
                  <a:pt x="3441500" y="671244"/>
                  <a:pt x="3445519" y="669904"/>
                  <a:pt x="3437927" y="674593"/>
                </a:cubicBezTo>
                <a:cubicBezTo>
                  <a:pt x="3436364" y="675710"/>
                  <a:pt x="3435917" y="680176"/>
                  <a:pt x="3438150" y="681739"/>
                </a:cubicBezTo>
                <a:cubicBezTo>
                  <a:pt x="3456908" y="694915"/>
                  <a:pt x="3486386" y="687099"/>
                  <a:pt x="3475890" y="702954"/>
                </a:cubicBezTo>
                <a:cubicBezTo>
                  <a:pt x="3454899" y="734888"/>
                  <a:pt x="3459588" y="723723"/>
                  <a:pt x="3401080" y="728636"/>
                </a:cubicBezTo>
                <a:cubicBezTo>
                  <a:pt x="3388128" y="729752"/>
                  <a:pt x="3402420" y="757220"/>
                  <a:pt x="3428324" y="764589"/>
                </a:cubicBezTo>
                <a:cubicBezTo>
                  <a:pt x="3454899" y="772182"/>
                  <a:pt x="3460928" y="766153"/>
                  <a:pt x="3481250" y="779328"/>
                </a:cubicBezTo>
                <a:cubicBezTo>
                  <a:pt x="3483706" y="780891"/>
                  <a:pt x="3483930" y="788260"/>
                  <a:pt x="3478347" y="788707"/>
                </a:cubicBezTo>
                <a:cubicBezTo>
                  <a:pt x="3423635" y="794290"/>
                  <a:pt x="3426985" y="783348"/>
                  <a:pt x="3397954" y="785134"/>
                </a:cubicBezTo>
                <a:cubicBezTo>
                  <a:pt x="3391254" y="785581"/>
                  <a:pt x="3388797" y="793620"/>
                  <a:pt x="3395274" y="796747"/>
                </a:cubicBezTo>
                <a:cubicBezTo>
                  <a:pt x="3421625" y="809475"/>
                  <a:pt x="3418722" y="799426"/>
                  <a:pt x="3434354" y="811038"/>
                </a:cubicBezTo>
                <a:cubicBezTo>
                  <a:pt x="3439937" y="809922"/>
                  <a:pt x="3428548" y="818185"/>
                  <a:pt x="3416489" y="816621"/>
                </a:cubicBezTo>
                <a:cubicBezTo>
                  <a:pt x="3398177" y="814388"/>
                  <a:pt x="3379642" y="816621"/>
                  <a:pt x="3361107" y="814835"/>
                </a:cubicBezTo>
                <a:cubicBezTo>
                  <a:pt x="3352621" y="814165"/>
                  <a:pt x="3343911" y="816845"/>
                  <a:pt x="3336765" y="821758"/>
                </a:cubicBezTo>
                <a:cubicBezTo>
                  <a:pt x="3324371" y="830467"/>
                  <a:pt x="3322152" y="828499"/>
                  <a:pt x="3314280" y="833095"/>
                </a:cubicBezTo>
                <a:lnTo>
                  <a:pt x="3304966" y="839778"/>
                </a:lnTo>
                <a:lnTo>
                  <a:pt x="3306208" y="840314"/>
                </a:lnTo>
                <a:lnTo>
                  <a:pt x="3303937" y="840517"/>
                </a:lnTo>
                <a:lnTo>
                  <a:pt x="3303938" y="840516"/>
                </a:lnTo>
                <a:lnTo>
                  <a:pt x="3303352" y="839986"/>
                </a:lnTo>
                <a:cubicBezTo>
                  <a:pt x="3301202" y="840628"/>
                  <a:pt x="3296010" y="842414"/>
                  <a:pt x="3284510" y="846322"/>
                </a:cubicBezTo>
                <a:cubicBezTo>
                  <a:pt x="3262625" y="853692"/>
                  <a:pt x="3292102" y="868207"/>
                  <a:pt x="3278480" y="872004"/>
                </a:cubicBezTo>
                <a:cubicBezTo>
                  <a:pt x="3252799" y="879150"/>
                  <a:pt x="3242973" y="878703"/>
                  <a:pt x="3241410" y="894335"/>
                </a:cubicBezTo>
                <a:cubicBezTo>
                  <a:pt x="3239847" y="909967"/>
                  <a:pt x="3230914" y="904608"/>
                  <a:pt x="3062758" y="909967"/>
                </a:cubicBezTo>
                <a:cubicBezTo>
                  <a:pt x="3060971" y="909967"/>
                  <a:pt x="3060748" y="914880"/>
                  <a:pt x="3062981" y="915773"/>
                </a:cubicBezTo>
                <a:cubicBezTo>
                  <a:pt x="3072584" y="919570"/>
                  <a:pt x="3095808" y="912647"/>
                  <a:pt x="3093575" y="920016"/>
                </a:cubicBezTo>
                <a:cubicBezTo>
                  <a:pt x="3092682" y="922696"/>
                  <a:pt x="3087099" y="922473"/>
                  <a:pt x="3081963" y="922696"/>
                </a:cubicBezTo>
                <a:cubicBezTo>
                  <a:pt x="3070127" y="923366"/>
                  <a:pt x="3063651" y="922473"/>
                  <a:pt x="3061418" y="938328"/>
                </a:cubicBezTo>
                <a:cubicBezTo>
                  <a:pt x="3059855" y="949941"/>
                  <a:pt x="3063428" y="948824"/>
                  <a:pt x="3077720" y="951504"/>
                </a:cubicBezTo>
                <a:cubicBezTo>
                  <a:pt x="3088886" y="953513"/>
                  <a:pt x="3081516" y="966019"/>
                  <a:pt x="3072807" y="968699"/>
                </a:cubicBezTo>
                <a:cubicBezTo>
                  <a:pt x="2947751" y="1006663"/>
                  <a:pt x="1796562" y="981651"/>
                  <a:pt x="1700984" y="972942"/>
                </a:cubicBezTo>
                <a:cubicBezTo>
                  <a:pt x="1698081" y="972719"/>
                  <a:pt x="1695177" y="972719"/>
                  <a:pt x="1692498" y="973612"/>
                </a:cubicBezTo>
                <a:cubicBezTo>
                  <a:pt x="1658107" y="985671"/>
                  <a:pt x="1594686" y="971156"/>
                  <a:pt x="1582180" y="974728"/>
                </a:cubicBezTo>
                <a:cubicBezTo>
                  <a:pt x="1557839" y="981651"/>
                  <a:pt x="1550693" y="970039"/>
                  <a:pt x="1536177" y="973389"/>
                </a:cubicBezTo>
                <a:cubicBezTo>
                  <a:pt x="1508486" y="979865"/>
                  <a:pt x="1500224" y="957533"/>
                  <a:pt x="1464940" y="968029"/>
                </a:cubicBezTo>
                <a:cubicBezTo>
                  <a:pt x="1443502" y="974505"/>
                  <a:pt x="1437026" y="959096"/>
                  <a:pt x="1423403" y="965126"/>
                </a:cubicBezTo>
                <a:cubicBezTo>
                  <a:pt x="1407101" y="972272"/>
                  <a:pt x="1398615" y="968923"/>
                  <a:pt x="1364225" y="967582"/>
                </a:cubicBezTo>
                <a:cubicBezTo>
                  <a:pt x="1334301" y="966242"/>
                  <a:pt x="1330728" y="952174"/>
                  <a:pt x="1310183" y="959543"/>
                </a:cubicBezTo>
                <a:cubicBezTo>
                  <a:pt x="1286065" y="968252"/>
                  <a:pt x="1261053" y="958650"/>
                  <a:pt x="1220857" y="959766"/>
                </a:cubicBezTo>
                <a:cubicBezTo>
                  <a:pt x="1201652" y="960436"/>
                  <a:pt x="1201652" y="953067"/>
                  <a:pt x="1179097" y="951280"/>
                </a:cubicBezTo>
                <a:cubicBezTo>
                  <a:pt x="1176194" y="951057"/>
                  <a:pt x="679095" y="915550"/>
                  <a:pt x="679095" y="915550"/>
                </a:cubicBezTo>
                <a:cubicBezTo>
                  <a:pt x="462703" y="894559"/>
                  <a:pt x="500220" y="922919"/>
                  <a:pt x="505579" y="923590"/>
                </a:cubicBezTo>
                <a:cubicBezTo>
                  <a:pt x="651627" y="937881"/>
                  <a:pt x="659443" y="926716"/>
                  <a:pt x="663909" y="942348"/>
                </a:cubicBezTo>
                <a:cubicBezTo>
                  <a:pt x="666812" y="952397"/>
                  <a:pt x="649841" y="950610"/>
                  <a:pt x="639791" y="950164"/>
                </a:cubicBezTo>
                <a:cubicBezTo>
                  <a:pt x="619693" y="949047"/>
                  <a:pt x="624606" y="965126"/>
                  <a:pt x="606071" y="965349"/>
                </a:cubicBezTo>
                <a:cubicBezTo>
                  <a:pt x="585303" y="965573"/>
                  <a:pt x="558728" y="959320"/>
                  <a:pt x="499103" y="961553"/>
                </a:cubicBezTo>
                <a:cubicBezTo>
                  <a:pt x="449750" y="963563"/>
                  <a:pt x="405534" y="961107"/>
                  <a:pt x="267749" y="958426"/>
                </a:cubicBezTo>
                <a:cubicBezTo>
                  <a:pt x="246087" y="957980"/>
                  <a:pt x="197628" y="962446"/>
                  <a:pt x="188919" y="948377"/>
                </a:cubicBezTo>
                <a:cubicBezTo>
                  <a:pt x="168374" y="915327"/>
                  <a:pt x="180209" y="912870"/>
                  <a:pt x="186909" y="902821"/>
                </a:cubicBezTo>
                <a:cubicBezTo>
                  <a:pt x="189812" y="898578"/>
                  <a:pt x="186239" y="886073"/>
                  <a:pt x="181326" y="883839"/>
                </a:cubicBezTo>
                <a:cubicBezTo>
                  <a:pt x="167927" y="877363"/>
                  <a:pt x="151625" y="871557"/>
                  <a:pt x="142916" y="865304"/>
                </a:cubicBezTo>
                <a:cubicBezTo>
                  <a:pt x="135323" y="859945"/>
                  <a:pt x="128177" y="862848"/>
                  <a:pt x="123711" y="856595"/>
                </a:cubicBezTo>
                <a:cubicBezTo>
                  <a:pt x="113438" y="841856"/>
                  <a:pt x="113885" y="843196"/>
                  <a:pt x="103389" y="835157"/>
                </a:cubicBezTo>
                <a:cubicBezTo>
                  <a:pt x="83067" y="819525"/>
                  <a:pt x="106292" y="810145"/>
                  <a:pt x="90213" y="798087"/>
                </a:cubicBezTo>
                <a:cubicBezTo>
                  <a:pt x="83291" y="792950"/>
                  <a:pt x="77485" y="791164"/>
                  <a:pt x="76815" y="782678"/>
                </a:cubicBezTo>
                <a:cubicBezTo>
                  <a:pt x="75028" y="763249"/>
                  <a:pt x="63416" y="763473"/>
                  <a:pt x="62746" y="752530"/>
                </a:cubicBezTo>
                <a:cubicBezTo>
                  <a:pt x="61406" y="733995"/>
                  <a:pt x="45551" y="710547"/>
                  <a:pt x="43317" y="705411"/>
                </a:cubicBezTo>
                <a:cubicBezTo>
                  <a:pt x="36395" y="689779"/>
                  <a:pt x="37734" y="684419"/>
                  <a:pt x="58949" y="632164"/>
                </a:cubicBezTo>
                <a:cubicBezTo>
                  <a:pt x="62076" y="624348"/>
                  <a:pt x="52473" y="618541"/>
                  <a:pt x="46890" y="611395"/>
                </a:cubicBezTo>
                <a:cubicBezTo>
                  <a:pt x="39521" y="602239"/>
                  <a:pt x="43987" y="591520"/>
                  <a:pt x="35055" y="570752"/>
                </a:cubicBezTo>
                <a:cubicBezTo>
                  <a:pt x="34161" y="568519"/>
                  <a:pt x="34608" y="565169"/>
                  <a:pt x="35278" y="562489"/>
                </a:cubicBezTo>
                <a:cubicBezTo>
                  <a:pt x="39521" y="548421"/>
                  <a:pt x="38628" y="534128"/>
                  <a:pt x="37065" y="520060"/>
                </a:cubicBezTo>
                <a:cubicBezTo>
                  <a:pt x="36171" y="510233"/>
                  <a:pt x="27462" y="510680"/>
                  <a:pt x="22326" y="507107"/>
                </a:cubicBezTo>
                <a:cubicBezTo>
                  <a:pt x="10043" y="499068"/>
                  <a:pt x="19423" y="488572"/>
                  <a:pt x="20316" y="480309"/>
                </a:cubicBezTo>
                <a:cubicBezTo>
                  <a:pt x="22549" y="459541"/>
                  <a:pt x="2674" y="460881"/>
                  <a:pt x="13393" y="450608"/>
                </a:cubicBezTo>
                <a:cubicBezTo>
                  <a:pt x="22326" y="442122"/>
                  <a:pt x="23889" y="443463"/>
                  <a:pt x="31928" y="433190"/>
                </a:cubicBezTo>
                <a:cubicBezTo>
                  <a:pt x="47560" y="412868"/>
                  <a:pt x="26792" y="414208"/>
                  <a:pt x="28132" y="390313"/>
                </a:cubicBezTo>
                <a:cubicBezTo>
                  <a:pt x="28355" y="384954"/>
                  <a:pt x="37511" y="372448"/>
                  <a:pt x="21879" y="365079"/>
                </a:cubicBezTo>
                <a:cubicBezTo>
                  <a:pt x="7587" y="358379"/>
                  <a:pt x="1781" y="348330"/>
                  <a:pt x="2227" y="334931"/>
                </a:cubicBezTo>
                <a:cubicBezTo>
                  <a:pt x="2674" y="313940"/>
                  <a:pt x="-5589" y="312823"/>
                  <a:pt x="7140" y="289822"/>
                </a:cubicBezTo>
                <a:cubicBezTo>
                  <a:pt x="16743" y="272403"/>
                  <a:pt x="13840" y="267937"/>
                  <a:pt x="23219" y="260344"/>
                </a:cubicBezTo>
                <a:cubicBezTo>
                  <a:pt x="37958" y="248732"/>
                  <a:pt x="27239" y="224390"/>
                  <a:pt x="73242" y="205632"/>
                </a:cubicBezTo>
                <a:cubicBezTo>
                  <a:pt x="103389" y="193350"/>
                  <a:pt x="120361" y="198039"/>
                  <a:pt x="134876" y="179057"/>
                </a:cubicBezTo>
                <a:cubicBezTo>
                  <a:pt x="138896" y="173922"/>
                  <a:pt x="143362" y="174591"/>
                  <a:pt x="187132" y="161416"/>
                </a:cubicBezTo>
                <a:cubicBezTo>
                  <a:pt x="221299" y="151143"/>
                  <a:pt x="217726" y="159406"/>
                  <a:pt x="254797" y="157173"/>
                </a:cubicBezTo>
                <a:cubicBezTo>
                  <a:pt x="296780" y="154493"/>
                  <a:pt x="322684" y="147793"/>
                  <a:pt x="351715" y="163202"/>
                </a:cubicBezTo>
                <a:cubicBezTo>
                  <a:pt x="376726" y="176601"/>
                  <a:pt x="389679" y="155833"/>
                  <a:pt x="399281" y="155163"/>
                </a:cubicBezTo>
                <a:cubicBezTo>
                  <a:pt x="430322" y="152707"/>
                  <a:pt x="458683" y="146677"/>
                  <a:pt x="468062" y="162756"/>
                </a:cubicBezTo>
                <a:cubicBezTo>
                  <a:pt x="473868" y="172581"/>
                  <a:pt x="483471" y="156949"/>
                  <a:pt x="484364" y="151367"/>
                </a:cubicBezTo>
                <a:cubicBezTo>
                  <a:pt x="488831" y="125239"/>
                  <a:pt x="500443" y="125015"/>
                  <a:pt x="502453" y="104024"/>
                </a:cubicBezTo>
                <a:cubicBezTo>
                  <a:pt x="503569" y="93305"/>
                  <a:pt x="512502" y="91072"/>
                  <a:pt x="520318" y="88392"/>
                </a:cubicBezTo>
                <a:close/>
                <a:moveTo>
                  <a:pt x="58530" y="87359"/>
                </a:moveTo>
                <a:cubicBezTo>
                  <a:pt x="63582" y="85824"/>
                  <a:pt x="67434" y="88168"/>
                  <a:pt x="77037" y="94868"/>
                </a:cubicBezTo>
                <a:cubicBezTo>
                  <a:pt x="90660" y="104471"/>
                  <a:pt x="100485" y="97325"/>
                  <a:pt x="109195" y="104694"/>
                </a:cubicBezTo>
                <a:cubicBezTo>
                  <a:pt x="128400" y="120773"/>
                  <a:pt x="146265" y="111170"/>
                  <a:pt x="157877" y="113627"/>
                </a:cubicBezTo>
                <a:cubicBezTo>
                  <a:pt x="163460" y="114743"/>
                  <a:pt x="161450" y="130822"/>
                  <a:pt x="151401" y="138861"/>
                </a:cubicBezTo>
                <a:cubicBezTo>
                  <a:pt x="106068" y="175485"/>
                  <a:pt x="101379" y="149804"/>
                  <a:pt x="79717" y="143774"/>
                </a:cubicBezTo>
                <a:cubicBezTo>
                  <a:pt x="65202" y="139754"/>
                  <a:pt x="76367" y="121666"/>
                  <a:pt x="74134" y="113627"/>
                </a:cubicBezTo>
                <a:cubicBezTo>
                  <a:pt x="70785" y="101567"/>
                  <a:pt x="55376" y="98664"/>
                  <a:pt x="47336" y="124792"/>
                </a:cubicBezTo>
                <a:cubicBezTo>
                  <a:pt x="42870" y="139531"/>
                  <a:pt x="16966" y="138861"/>
                  <a:pt x="18529" y="128142"/>
                </a:cubicBezTo>
                <a:cubicBezTo>
                  <a:pt x="20092" y="117869"/>
                  <a:pt x="23442" y="108937"/>
                  <a:pt x="32821" y="103130"/>
                </a:cubicBezTo>
                <a:cubicBezTo>
                  <a:pt x="47225" y="94309"/>
                  <a:pt x="53478" y="88894"/>
                  <a:pt x="58530" y="87359"/>
                </a:cubicBezTo>
                <a:close/>
                <a:moveTo>
                  <a:pt x="355958" y="61371"/>
                </a:moveTo>
                <a:cubicBezTo>
                  <a:pt x="356404" y="61371"/>
                  <a:pt x="357298" y="62934"/>
                  <a:pt x="357074" y="63157"/>
                </a:cubicBezTo>
                <a:cubicBezTo>
                  <a:pt x="355958" y="64050"/>
                  <a:pt x="355064" y="65390"/>
                  <a:pt x="353724" y="65614"/>
                </a:cubicBezTo>
                <a:cubicBezTo>
                  <a:pt x="343675" y="66507"/>
                  <a:pt x="335189" y="73430"/>
                  <a:pt x="325140" y="74100"/>
                </a:cubicBezTo>
                <a:cubicBezTo>
                  <a:pt x="216609" y="82809"/>
                  <a:pt x="276011" y="79682"/>
                  <a:pt x="180209" y="86382"/>
                </a:cubicBezTo>
                <a:cubicBezTo>
                  <a:pt x="176636" y="86605"/>
                  <a:pt x="174179" y="79459"/>
                  <a:pt x="178869" y="76780"/>
                </a:cubicBezTo>
                <a:cubicBezTo>
                  <a:pt x="182665" y="74547"/>
                  <a:pt x="196957" y="66731"/>
                  <a:pt x="202317" y="67177"/>
                </a:cubicBezTo>
                <a:cubicBezTo>
                  <a:pt x="262612" y="73206"/>
                  <a:pt x="284274" y="58021"/>
                  <a:pt x="355958" y="61371"/>
                </a:cubicBezTo>
                <a:close/>
                <a:moveTo>
                  <a:pt x="132419" y="42612"/>
                </a:moveTo>
                <a:cubicBezTo>
                  <a:pt x="139789" y="42166"/>
                  <a:pt x="156314" y="49982"/>
                  <a:pt x="153857" y="55788"/>
                </a:cubicBezTo>
                <a:cubicBezTo>
                  <a:pt x="152964" y="58021"/>
                  <a:pt x="148275" y="58244"/>
                  <a:pt x="130186" y="58691"/>
                </a:cubicBezTo>
                <a:cubicBezTo>
                  <a:pt x="127953" y="58691"/>
                  <a:pt x="125720" y="56011"/>
                  <a:pt x="124157" y="54448"/>
                </a:cubicBezTo>
                <a:cubicBezTo>
                  <a:pt x="122817" y="49982"/>
                  <a:pt x="128176" y="42835"/>
                  <a:pt x="132419" y="42612"/>
                </a:cubicBezTo>
                <a:close/>
                <a:moveTo>
                  <a:pt x="369357" y="629"/>
                </a:moveTo>
                <a:cubicBezTo>
                  <a:pt x="428312" y="22290"/>
                  <a:pt x="404418" y="10454"/>
                  <a:pt x="434342" y="17377"/>
                </a:cubicBezTo>
                <a:cubicBezTo>
                  <a:pt x="439701" y="18717"/>
                  <a:pt x="439255" y="22514"/>
                  <a:pt x="434119" y="24747"/>
                </a:cubicBezTo>
                <a:cubicBezTo>
                  <a:pt x="422060" y="30330"/>
                  <a:pt x="397272" y="28543"/>
                  <a:pt x="377843" y="41272"/>
                </a:cubicBezTo>
                <a:cubicBezTo>
                  <a:pt x="371590" y="45515"/>
                  <a:pt x="359531" y="40825"/>
                  <a:pt x="355735" y="34126"/>
                </a:cubicBezTo>
                <a:cubicBezTo>
                  <a:pt x="345462" y="15591"/>
                  <a:pt x="345909" y="11348"/>
                  <a:pt x="350599" y="7775"/>
                </a:cubicBezTo>
                <a:cubicBezTo>
                  <a:pt x="357745" y="2415"/>
                  <a:pt x="363328" y="-1605"/>
                  <a:pt x="369357" y="629"/>
                </a:cubicBezTo>
                <a:close/>
              </a:path>
            </a:pathLst>
          </a:custGeom>
          <a:solidFill>
            <a:srgbClr val="9E835D">
              <a:alpha val="90000"/>
            </a:srgbClr>
          </a:solidFill>
          <a:ln w="2232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5E57E5-79ED-40E2-BA57-28DB9EFBCA94}"/>
              </a:ext>
            </a:extLst>
          </p:cNvPr>
          <p:cNvSpPr txBox="1"/>
          <p:nvPr/>
        </p:nvSpPr>
        <p:spPr>
          <a:xfrm>
            <a:off x="5529119" y="5181509"/>
            <a:ext cx="5989781" cy="1487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课标要求：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(1)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知道古代中国的土地制度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(2)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了解古代中国农业经济的基本特点</a:t>
            </a:r>
          </a:p>
        </p:txBody>
      </p:sp>
    </p:spTree>
    <p:extLst>
      <p:ext uri="{BB962C8B-B14F-4D97-AF65-F5344CB8AC3E}">
        <p14:creationId xmlns:p14="http://schemas.microsoft.com/office/powerpoint/2010/main" val="6760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183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7ECE157-356C-46A9-9F99-B56CF2146160}"/>
              </a:ext>
            </a:extLst>
          </p:cNvPr>
          <p:cNvSpPr/>
          <p:nvPr/>
        </p:nvSpPr>
        <p:spPr>
          <a:xfrm>
            <a:off x="-12699" y="1905000"/>
            <a:ext cx="12217398" cy="304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EA8B90-7C40-4633-9A52-DEDE4085D604}"/>
              </a:ext>
            </a:extLst>
          </p:cNvPr>
          <p:cNvSpPr txBox="1"/>
          <p:nvPr/>
        </p:nvSpPr>
        <p:spPr>
          <a:xfrm>
            <a:off x="351965" y="2231365"/>
            <a:ext cx="11488070" cy="2395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noProof="0" dirty="0"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二</a:t>
            </a: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、多种形式的土地私有制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FEDA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程行简" panose="00020600040101010101" pitchFamily="18" charset="-122"/>
              <a:ea typeface="汉仪程行简" panose="00020600040101010101" pitchFamily="18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土地私有制有哪些形式？分别有什么特征？</a:t>
            </a:r>
            <a:endParaRPr lang="en-US" altLang="zh-CN" sz="3600" b="1" dirty="0">
              <a:solidFill>
                <a:prstClr val="black"/>
              </a:solidFill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土地私有制经历了怎样的发展过程？</a:t>
            </a:r>
          </a:p>
        </p:txBody>
      </p:sp>
    </p:spTree>
    <p:extLst>
      <p:ext uri="{BB962C8B-B14F-4D97-AF65-F5344CB8AC3E}">
        <p14:creationId xmlns:p14="http://schemas.microsoft.com/office/powerpoint/2010/main" val="3271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183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CBBDEAF7-7CD9-4D5C-A0DD-F383E4A9A026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E8FD67-FD17-4BBA-A5CB-4BB42FFFB41C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二、多种形式的土地私有制：土地私有的三种形式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97914-18A5-4C6C-B58D-310772F83CAF}"/>
              </a:ext>
            </a:extLst>
          </p:cNvPr>
          <p:cNvSpPr/>
          <p:nvPr/>
        </p:nvSpPr>
        <p:spPr>
          <a:xfrm>
            <a:off x="-36513" y="777861"/>
            <a:ext cx="12265026" cy="3895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A27692-F8FF-4FF8-A79E-E27B3627A115}"/>
              </a:ext>
            </a:extLst>
          </p:cNvPr>
          <p:cNvSpPr txBox="1"/>
          <p:nvPr/>
        </p:nvSpPr>
        <p:spPr>
          <a:xfrm>
            <a:off x="4464050" y="1028700"/>
            <a:ext cx="5349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→ 收入用于君主的私人开支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834FE5-32B7-44E4-A30F-1FDB96D569D3}"/>
              </a:ext>
            </a:extLst>
          </p:cNvPr>
          <p:cNvSpPr/>
          <p:nvPr/>
        </p:nvSpPr>
        <p:spPr>
          <a:xfrm>
            <a:off x="1858010" y="1028700"/>
            <a:ext cx="28905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君主私有土地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DF529BC-D39B-4506-A88F-FD43900237E1}"/>
              </a:ext>
            </a:extLst>
          </p:cNvPr>
          <p:cNvGrpSpPr/>
          <p:nvPr/>
        </p:nvGrpSpPr>
        <p:grpSpPr>
          <a:xfrm>
            <a:off x="1372235" y="1315720"/>
            <a:ext cx="457200" cy="2819400"/>
            <a:chOff x="1104" y="1056"/>
            <a:chExt cx="528" cy="1776"/>
          </a:xfrm>
        </p:grpSpPr>
        <p:sp>
          <p:nvSpPr>
            <p:cNvPr id="13" name="直接连接符 12">
              <a:extLst>
                <a:ext uri="{FF2B5EF4-FFF2-40B4-BE49-F238E27FC236}">
                  <a16:creationId xmlns:a16="http://schemas.microsoft.com/office/drawing/2014/main" id="{9BE5BC72-1A6C-4764-B67C-87AB4A223F14}"/>
                </a:ext>
              </a:extLst>
            </p:cNvPr>
            <p:cNvSpPr/>
            <p:nvPr/>
          </p:nvSpPr>
          <p:spPr>
            <a:xfrm>
              <a:off x="1104" y="1968"/>
              <a:ext cx="52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" name="直接连接符 13">
              <a:extLst>
                <a:ext uri="{FF2B5EF4-FFF2-40B4-BE49-F238E27FC236}">
                  <a16:creationId xmlns:a16="http://schemas.microsoft.com/office/drawing/2014/main" id="{7C3FBBA5-6BE8-431E-AE30-329145212CF3}"/>
                </a:ext>
              </a:extLst>
            </p:cNvPr>
            <p:cNvSpPr/>
            <p:nvPr/>
          </p:nvSpPr>
          <p:spPr>
            <a:xfrm>
              <a:off x="1344" y="1056"/>
              <a:ext cx="0" cy="1776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5" name="直接连接符 14">
              <a:extLst>
                <a:ext uri="{FF2B5EF4-FFF2-40B4-BE49-F238E27FC236}">
                  <a16:creationId xmlns:a16="http://schemas.microsoft.com/office/drawing/2014/main" id="{6FACE81C-8E9E-48F5-BCB0-CC4205625910}"/>
                </a:ext>
              </a:extLst>
            </p:cNvPr>
            <p:cNvSpPr/>
            <p:nvPr/>
          </p:nvSpPr>
          <p:spPr>
            <a:xfrm>
              <a:off x="1344" y="1056"/>
              <a:ext cx="28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" name="直接连接符 15">
              <a:extLst>
                <a:ext uri="{FF2B5EF4-FFF2-40B4-BE49-F238E27FC236}">
                  <a16:creationId xmlns:a16="http://schemas.microsoft.com/office/drawing/2014/main" id="{FF4E13C0-58A0-42C7-8644-29AEAA883687}"/>
                </a:ext>
              </a:extLst>
            </p:cNvPr>
            <p:cNvSpPr/>
            <p:nvPr/>
          </p:nvSpPr>
          <p:spPr>
            <a:xfrm>
              <a:off x="1344" y="2832"/>
              <a:ext cx="28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8CDCAEF-2473-450A-89AF-2A4878A6BE3A}"/>
              </a:ext>
            </a:extLst>
          </p:cNvPr>
          <p:cNvSpPr/>
          <p:nvPr/>
        </p:nvSpPr>
        <p:spPr>
          <a:xfrm>
            <a:off x="1858010" y="3843020"/>
            <a:ext cx="28905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地主私有土地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D1BD581-FDE5-4B6E-B774-62BA74D79002}"/>
              </a:ext>
            </a:extLst>
          </p:cNvPr>
          <p:cNvSpPr/>
          <p:nvPr/>
        </p:nvSpPr>
        <p:spPr>
          <a:xfrm>
            <a:off x="1829435" y="2472055"/>
            <a:ext cx="33299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自耕农私有土地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5BDFD92-C199-4304-BAFF-15CBCB5FB93A}"/>
              </a:ext>
            </a:extLst>
          </p:cNvPr>
          <p:cNvSpPr txBox="1"/>
          <p:nvPr/>
        </p:nvSpPr>
        <p:spPr>
          <a:xfrm>
            <a:off x="4464050" y="3881120"/>
            <a:ext cx="3006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→ 占主导地位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137D95F-3E5F-4B8A-B7B8-C3BF0784F468}"/>
              </a:ext>
            </a:extLst>
          </p:cNvPr>
          <p:cNvGrpSpPr/>
          <p:nvPr/>
        </p:nvGrpSpPr>
        <p:grpSpPr>
          <a:xfrm rot="10800000">
            <a:off x="9813290" y="1353820"/>
            <a:ext cx="457200" cy="2819400"/>
            <a:chOff x="1104" y="1056"/>
            <a:chExt cx="528" cy="1776"/>
          </a:xfrm>
        </p:grpSpPr>
        <p:sp>
          <p:nvSpPr>
            <p:cNvPr id="21" name="直接连接符 20">
              <a:extLst>
                <a:ext uri="{FF2B5EF4-FFF2-40B4-BE49-F238E27FC236}">
                  <a16:creationId xmlns:a16="http://schemas.microsoft.com/office/drawing/2014/main" id="{05C2673D-3E94-406A-A8C8-970F64E918D2}"/>
                </a:ext>
              </a:extLst>
            </p:cNvPr>
            <p:cNvSpPr/>
            <p:nvPr/>
          </p:nvSpPr>
          <p:spPr>
            <a:xfrm>
              <a:off x="1104" y="1968"/>
              <a:ext cx="52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2" name="直接连接符 21">
              <a:extLst>
                <a:ext uri="{FF2B5EF4-FFF2-40B4-BE49-F238E27FC236}">
                  <a16:creationId xmlns:a16="http://schemas.microsoft.com/office/drawing/2014/main" id="{83EC5974-96A0-494A-AD8B-0A87E58BCF95}"/>
                </a:ext>
              </a:extLst>
            </p:cNvPr>
            <p:cNvSpPr/>
            <p:nvPr/>
          </p:nvSpPr>
          <p:spPr>
            <a:xfrm>
              <a:off x="1344" y="1056"/>
              <a:ext cx="0" cy="1776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" name="直接连接符 22">
              <a:extLst>
                <a:ext uri="{FF2B5EF4-FFF2-40B4-BE49-F238E27FC236}">
                  <a16:creationId xmlns:a16="http://schemas.microsoft.com/office/drawing/2014/main" id="{1ECAF4D1-A9DA-4F6B-81FD-DF9AE2253C66}"/>
                </a:ext>
              </a:extLst>
            </p:cNvPr>
            <p:cNvSpPr/>
            <p:nvPr/>
          </p:nvSpPr>
          <p:spPr>
            <a:xfrm>
              <a:off x="1344" y="1056"/>
              <a:ext cx="28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4" name="直接连接符 23">
              <a:extLst>
                <a:ext uri="{FF2B5EF4-FFF2-40B4-BE49-F238E27FC236}">
                  <a16:creationId xmlns:a16="http://schemas.microsoft.com/office/drawing/2014/main" id="{7992151A-DC1E-49DD-9819-77989A0A45FF}"/>
                </a:ext>
              </a:extLst>
            </p:cNvPr>
            <p:cNvSpPr/>
            <p:nvPr/>
          </p:nvSpPr>
          <p:spPr>
            <a:xfrm>
              <a:off x="1344" y="2832"/>
              <a:ext cx="28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C1C02257-0CC2-4857-A6C1-95D337E9B1D6}"/>
              </a:ext>
            </a:extLst>
          </p:cNvPr>
          <p:cNvSpPr txBox="1"/>
          <p:nvPr/>
        </p:nvSpPr>
        <p:spPr>
          <a:xfrm>
            <a:off x="10556359" y="2081530"/>
            <a:ext cx="1169551" cy="18002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此消彼长</a:t>
            </a:r>
          </a:p>
          <a:p>
            <a:pPr algn="l">
              <a:spcBef>
                <a:spcPts val="0"/>
              </a:spcBef>
              <a:buNone/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同时并存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E4786E8-33A4-49BC-8244-AD58541EC440}"/>
              </a:ext>
            </a:extLst>
          </p:cNvPr>
          <p:cNvSpPr txBox="1"/>
          <p:nvPr/>
        </p:nvSpPr>
        <p:spPr>
          <a:xfrm>
            <a:off x="7559040" y="2930525"/>
            <a:ext cx="22542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国家税收的直接来源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6CB45AD-9A4D-417D-88FC-BA2269A5B7E1}"/>
              </a:ext>
            </a:extLst>
          </p:cNvPr>
          <p:cNvSpPr txBox="1"/>
          <p:nvPr/>
        </p:nvSpPr>
        <p:spPr>
          <a:xfrm>
            <a:off x="695127" y="848043"/>
            <a:ext cx="677108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封建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+mn-ea"/>
              </a:rPr>
              <a:t>社会土地私有制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CDE8024-4DE7-43EF-9DFA-CE92E8760EFA}"/>
              </a:ext>
            </a:extLst>
          </p:cNvPr>
          <p:cNvGrpSpPr/>
          <p:nvPr/>
        </p:nvGrpSpPr>
        <p:grpSpPr>
          <a:xfrm rot="10800000">
            <a:off x="7186930" y="2762885"/>
            <a:ext cx="487045" cy="1410970"/>
            <a:chOff x="1104" y="1056"/>
            <a:chExt cx="528" cy="1776"/>
          </a:xfrm>
        </p:grpSpPr>
        <p:sp>
          <p:nvSpPr>
            <p:cNvPr id="29" name="直接连接符 28">
              <a:extLst>
                <a:ext uri="{FF2B5EF4-FFF2-40B4-BE49-F238E27FC236}">
                  <a16:creationId xmlns:a16="http://schemas.microsoft.com/office/drawing/2014/main" id="{BAB174EC-F7C3-4A00-B9B8-5CF2191C331A}"/>
                </a:ext>
              </a:extLst>
            </p:cNvPr>
            <p:cNvSpPr/>
            <p:nvPr/>
          </p:nvSpPr>
          <p:spPr>
            <a:xfrm>
              <a:off x="1104" y="1968"/>
              <a:ext cx="52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" name="直接连接符 29">
              <a:extLst>
                <a:ext uri="{FF2B5EF4-FFF2-40B4-BE49-F238E27FC236}">
                  <a16:creationId xmlns:a16="http://schemas.microsoft.com/office/drawing/2014/main" id="{90E79C7D-AE56-44DC-B95B-99D809A03F13}"/>
                </a:ext>
              </a:extLst>
            </p:cNvPr>
            <p:cNvSpPr/>
            <p:nvPr/>
          </p:nvSpPr>
          <p:spPr>
            <a:xfrm>
              <a:off x="1344" y="1056"/>
              <a:ext cx="0" cy="1776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" name="直接连接符 30">
              <a:extLst>
                <a:ext uri="{FF2B5EF4-FFF2-40B4-BE49-F238E27FC236}">
                  <a16:creationId xmlns:a16="http://schemas.microsoft.com/office/drawing/2014/main" id="{BF3B1111-A28E-4F3A-8EBB-2E9181CA14C0}"/>
                </a:ext>
              </a:extLst>
            </p:cNvPr>
            <p:cNvSpPr/>
            <p:nvPr/>
          </p:nvSpPr>
          <p:spPr>
            <a:xfrm>
              <a:off x="1344" y="1056"/>
              <a:ext cx="28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2" name="直接连接符 31">
              <a:extLst>
                <a:ext uri="{FF2B5EF4-FFF2-40B4-BE49-F238E27FC236}">
                  <a16:creationId xmlns:a16="http://schemas.microsoft.com/office/drawing/2014/main" id="{B37B9BBE-1B52-494C-A0CF-171C4C26D9DC}"/>
                </a:ext>
              </a:extLst>
            </p:cNvPr>
            <p:cNvSpPr/>
            <p:nvPr/>
          </p:nvSpPr>
          <p:spPr>
            <a:xfrm>
              <a:off x="1344" y="2832"/>
              <a:ext cx="288" cy="0"/>
            </a:xfrm>
            <a:prstGeom prst="line">
              <a:avLst/>
            </a:prstGeom>
            <a:ln w="38100" cap="flat" cmpd="sng">
              <a:solidFill>
                <a:srgbClr val="0A0206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443CE1D0-92A5-4A77-81B3-35772E6D9B41}"/>
              </a:ext>
            </a:extLst>
          </p:cNvPr>
          <p:cNvSpPr txBox="1"/>
          <p:nvPr/>
        </p:nvSpPr>
        <p:spPr>
          <a:xfrm>
            <a:off x="1" y="4907280"/>
            <a:ext cx="1219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君主私有土地是指由宫廷有关部门掌管的那部分土地，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其收入主要用于君主的私人开支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此外，除自耕农私有土地外，就是地主私有土地。自耕农在广义上说也是土地的主人，其与地主的区别在于他所有的土地规模只限于一家人自己耕种</a:t>
            </a:r>
          </a:p>
        </p:txBody>
      </p:sp>
    </p:spTree>
    <p:extLst>
      <p:ext uri="{BB962C8B-B14F-4D97-AF65-F5344CB8AC3E}">
        <p14:creationId xmlns:p14="http://schemas.microsoft.com/office/powerpoint/2010/main" val="20154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183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CBBDEAF7-7CD9-4D5C-A0DD-F383E4A9A026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E8FD67-FD17-4BBA-A5CB-4BB42FFFB41C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二、多种形式的土地私有制：地主土地私有制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97914-18A5-4C6C-B58D-310772F83CAF}"/>
              </a:ext>
            </a:extLst>
          </p:cNvPr>
          <p:cNvSpPr/>
          <p:nvPr/>
        </p:nvSpPr>
        <p:spPr>
          <a:xfrm>
            <a:off x="-36513" y="523220"/>
            <a:ext cx="12265026" cy="19480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72F546-C665-429B-B1AB-595E8EE89A27}"/>
              </a:ext>
            </a:extLst>
          </p:cNvPr>
          <p:cNvSpPr txBox="1"/>
          <p:nvPr/>
        </p:nvSpPr>
        <p:spPr>
          <a:xfrm>
            <a:off x="365760" y="589297"/>
            <a:ext cx="1150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阅读课本</a:t>
            </a:r>
            <a:r>
              <a:rPr lang="zh-CN" altLang="en-US" sz="2800" b="1" dirty="0"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第</a:t>
            </a:r>
            <a:r>
              <a:rPr lang="en-US" altLang="zh-CN" sz="2800" b="1" dirty="0"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8</a:t>
            </a:r>
            <a:r>
              <a:rPr lang="zh-CN" altLang="en-US" sz="2800" b="1" dirty="0"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页，标注并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回答下列问题：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占主体地位的地主土地私有制的发展过程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?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它的来源有哪些？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3.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你认为它不断发展后，会导致什么情况出现？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A7675E36-27B5-446D-A6A7-7C675DF53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2653265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战国</a:t>
            </a:r>
            <a:r>
              <a:rPr lang="zh-CN" altLang="zh-CN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→</a:t>
            </a: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汉代</a:t>
            </a:r>
            <a:r>
              <a:rPr lang="zh-CN" altLang="zh-CN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→</a:t>
            </a: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宋初</a:t>
            </a:r>
            <a:r>
              <a:rPr lang="zh-CN" altLang="zh-CN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→</a:t>
            </a: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明清</a:t>
            </a:r>
          </a:p>
        </p:txBody>
      </p:sp>
      <p:sp>
        <p:nvSpPr>
          <p:cNvPr id="36" name="Text Box 5">
            <a:extLst>
              <a:ext uri="{FF2B5EF4-FFF2-40B4-BE49-F238E27FC236}">
                <a16:creationId xmlns:a16="http://schemas.microsoft.com/office/drawing/2014/main" id="{5CDE8094-084C-4DF4-B7CA-58FA5CD94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491465"/>
            <a:ext cx="1927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来源：</a:t>
            </a:r>
          </a:p>
        </p:txBody>
      </p:sp>
      <p:sp>
        <p:nvSpPr>
          <p:cNvPr id="37" name="AutoShape 6">
            <a:extLst>
              <a:ext uri="{FF2B5EF4-FFF2-40B4-BE49-F238E27FC236}">
                <a16:creationId xmlns:a16="http://schemas.microsoft.com/office/drawing/2014/main" id="{9C671D6D-4670-41AB-AA84-CEB6079DD7E7}"/>
              </a:ext>
            </a:extLst>
          </p:cNvPr>
          <p:cNvSpPr>
            <a:spLocks/>
          </p:cNvSpPr>
          <p:nvPr/>
        </p:nvSpPr>
        <p:spPr bwMode="auto">
          <a:xfrm>
            <a:off x="2184400" y="3339065"/>
            <a:ext cx="152400" cy="990600"/>
          </a:xfrm>
          <a:prstGeom prst="leftBrace">
            <a:avLst>
              <a:gd name="adj1" fmla="val 54167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800" i="0" u="none" strike="noStrike" kern="0" cap="none" spc="0" normalizeH="0" baseline="0" noProof="0">
              <a:ln>
                <a:noFill/>
              </a:ln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Times New Roman"/>
            </a:endParaRP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192D40EC-BE9B-4AEC-BCAF-148ABEE76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3154915"/>
            <a:ext cx="335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公田转化为私田</a:t>
            </a: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7F13ECFA-A66A-4D84-A0B3-E3CD4DB22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3535915"/>
            <a:ext cx="1944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军功赏赐</a:t>
            </a: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F44934BD-E68D-4B96-90B3-3426BC8CF99F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2297113" y="3916915"/>
            <a:ext cx="2020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土地买卖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2182C81D-702D-4A5E-869B-539365F5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782" y="5167865"/>
            <a:ext cx="1684018" cy="52322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土地兼并</a:t>
            </a:r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D50A62B2-EECD-48CC-ABA7-8B7D2CB2F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2697715"/>
            <a:ext cx="19812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过程：</a:t>
            </a: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id="{70A7DD04-BDF7-498E-8679-814DD399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5167865"/>
            <a:ext cx="193675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导致：</a:t>
            </a:r>
          </a:p>
        </p:txBody>
      </p:sp>
      <p:sp>
        <p:nvSpPr>
          <p:cNvPr id="44" name="AutoShape 16">
            <a:extLst>
              <a:ext uri="{FF2B5EF4-FFF2-40B4-BE49-F238E27FC236}">
                <a16:creationId xmlns:a16="http://schemas.microsoft.com/office/drawing/2014/main" id="{FF173286-0757-4B90-AA1E-533FD8B55068}"/>
              </a:ext>
            </a:extLst>
          </p:cNvPr>
          <p:cNvSpPr>
            <a:spLocks/>
          </p:cNvSpPr>
          <p:nvPr/>
        </p:nvSpPr>
        <p:spPr bwMode="auto">
          <a:xfrm>
            <a:off x="4013200" y="4634465"/>
            <a:ext cx="228600" cy="1600200"/>
          </a:xfrm>
          <a:prstGeom prst="leftBrace">
            <a:avLst>
              <a:gd name="adj1" fmla="val 58333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800" i="0" u="none" strike="noStrike" kern="0" cap="none" spc="0" normalizeH="0" baseline="0" noProof="0">
              <a:ln>
                <a:noFill/>
              </a:ln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Times New Roman"/>
            </a:endParaRPr>
          </a:p>
        </p:txBody>
      </p:sp>
      <p:sp>
        <p:nvSpPr>
          <p:cNvPr id="45" name="Rectangle 17">
            <a:extLst>
              <a:ext uri="{FF2B5EF4-FFF2-40B4-BE49-F238E27FC236}">
                <a16:creationId xmlns:a16="http://schemas.microsoft.com/office/drawing/2014/main" id="{9D482A4C-1F95-46E3-9E5D-0EE68349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405865"/>
            <a:ext cx="1800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含义：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9B3FA8D-A84C-4643-90F3-6121099C0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863065"/>
            <a:ext cx="172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方式：</a:t>
            </a:r>
          </a:p>
        </p:txBody>
      </p:sp>
      <p:sp>
        <p:nvSpPr>
          <p:cNvPr id="47" name="Rectangle 19">
            <a:extLst>
              <a:ext uri="{FF2B5EF4-FFF2-40B4-BE49-F238E27FC236}">
                <a16:creationId xmlns:a16="http://schemas.microsoft.com/office/drawing/2014/main" id="{7FB9221D-EE1A-4F83-9A61-7F93681FE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20265"/>
            <a:ext cx="1800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根源：</a:t>
            </a:r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65EE8B54-2ACF-4396-93A3-A4CC12652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5821915"/>
            <a:ext cx="1800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影响：</a:t>
            </a:r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67D03B68-FC01-41A3-8A44-57F1179CC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4329665"/>
            <a:ext cx="5557520" cy="60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土地向少数人高度集中的过程</a:t>
            </a:r>
          </a:p>
        </p:txBody>
      </p:sp>
      <p:sp>
        <p:nvSpPr>
          <p:cNvPr id="50" name="Rectangle 22">
            <a:extLst>
              <a:ext uri="{FF2B5EF4-FFF2-40B4-BE49-F238E27FC236}">
                <a16:creationId xmlns:a16="http://schemas.microsoft.com/office/drawing/2014/main" id="{6EE0FF96-7DED-46A1-9B5D-CFEC0AD8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4863065"/>
            <a:ext cx="513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买卖、抵押、赏赐、强占</a:t>
            </a:r>
          </a:p>
        </p:txBody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8C27E000-FC9C-4665-842F-25D8ED5B3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5320265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土地私有，准许买卖</a:t>
            </a:r>
          </a:p>
        </p:txBody>
      </p:sp>
      <p:sp>
        <p:nvSpPr>
          <p:cNvPr id="52" name="Text Box 24">
            <a:extLst>
              <a:ext uri="{FF2B5EF4-FFF2-40B4-BE49-F238E27FC236}">
                <a16:creationId xmlns:a16="http://schemas.microsoft.com/office/drawing/2014/main" id="{7C16F9FD-5EF9-4D31-93C5-8477690D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5853665"/>
            <a:ext cx="56464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地主扩大地产的主要途径；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影响国家财政收入，引起社会动荡。</a:t>
            </a: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F33EF8AD-3D2E-46F4-8C05-4CA33B5B5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040" y="2653265"/>
            <a:ext cx="5557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8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宋：“田制不立”、“不抑兼并”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E0EAF2EA-ECFF-46A8-AF35-A3D689A92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119" y="3186665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8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Times New Roman"/>
              </a:rPr>
              <a:t>明清：土地私有制进一步发展</a:t>
            </a:r>
          </a:p>
        </p:txBody>
      </p:sp>
    </p:spTree>
    <p:extLst>
      <p:ext uri="{BB962C8B-B14F-4D97-AF65-F5344CB8AC3E}">
        <p14:creationId xmlns:p14="http://schemas.microsoft.com/office/powerpoint/2010/main" val="32644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 autoUpdateAnimBg="0"/>
      <p:bldP spid="36" grpId="0"/>
      <p:bldP spid="38" grpId="0" autoUpdateAnimBg="0"/>
      <p:bldP spid="39" grpId="0" autoUpdateAnimBg="0"/>
      <p:bldP spid="40" grpId="0" autoUpdateAnimBg="0"/>
      <p:bldP spid="41" grpId="0" animBg="1" autoUpdateAnimBg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 autoUpdateAnimBg="0"/>
      <p:bldP spid="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183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CBBDEAF7-7CD9-4D5C-A0DD-F383E4A9A026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E8FD67-FD17-4BBA-A5CB-4BB42FFFB41C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二、多种形式的土地私有制：土地兼并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97914-18A5-4C6C-B58D-310772F83CAF}"/>
              </a:ext>
            </a:extLst>
          </p:cNvPr>
          <p:cNvSpPr/>
          <p:nvPr/>
        </p:nvSpPr>
        <p:spPr>
          <a:xfrm>
            <a:off x="-36513" y="2103741"/>
            <a:ext cx="12265026" cy="2066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3CE1D0-92A5-4A77-81B3-35772E6D9B41}"/>
              </a:ext>
            </a:extLst>
          </p:cNvPr>
          <p:cNvSpPr txBox="1"/>
          <p:nvPr/>
        </p:nvSpPr>
        <p:spPr>
          <a:xfrm>
            <a:off x="954551" y="4303455"/>
            <a:ext cx="10282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土地兼并造成的危害与结果：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①贫富分化激化阶级矛盾，社会动荡不安；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②商业资本购买地产，阻碍资本主义萌芽发展；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③国家财政收入减少；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④租佃关系出现并逐渐普及。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4C40CD-6A8C-4EE5-B436-701D648551C5}"/>
              </a:ext>
            </a:extLst>
          </p:cNvPr>
          <p:cNvSpPr txBox="1"/>
          <p:nvPr/>
        </p:nvSpPr>
        <p:spPr>
          <a:xfrm>
            <a:off x="320040" y="2229160"/>
            <a:ext cx="115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今农夫五口之家，其服役者不下二人，其能耕者不过百亩，百亩之收不过百石。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古者税民不过什一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除井田，民得买卖。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富者连阡陌，贫者无立锥之地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。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故贫民常衣牛马之衣，而食犬彘之食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 ──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汉书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食货志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08D7D3-6296-466E-A461-C9D9DADF4012}"/>
              </a:ext>
            </a:extLst>
          </p:cNvPr>
          <p:cNvSpPr txBox="1"/>
          <p:nvPr/>
        </p:nvSpPr>
        <p:spPr>
          <a:xfrm>
            <a:off x="320040" y="667061"/>
            <a:ext cx="11551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进入汉代，土地买卖成为地主扩大地产的主要途径。刘邦的相国萧何曾贱价强买民田数千顷。到武帝时土地兼并的现象愈演愈烈，有人提出限制过度占田的主张，但毫无效果。</a:t>
            </a:r>
          </a:p>
        </p:txBody>
      </p:sp>
    </p:spTree>
    <p:extLst>
      <p:ext uri="{BB962C8B-B14F-4D97-AF65-F5344CB8AC3E}">
        <p14:creationId xmlns:p14="http://schemas.microsoft.com/office/powerpoint/2010/main" val="39601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183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CBBDEAF7-7CD9-4D5C-A0DD-F383E4A9A026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E8FD67-FD17-4BBA-A5CB-4BB42FFFB41C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二、多种形式的土地私有制：均田制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97914-18A5-4C6C-B58D-310772F83CAF}"/>
              </a:ext>
            </a:extLst>
          </p:cNvPr>
          <p:cNvSpPr/>
          <p:nvPr/>
        </p:nvSpPr>
        <p:spPr>
          <a:xfrm>
            <a:off x="-36513" y="1703455"/>
            <a:ext cx="12265026" cy="24670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3CE1D0-92A5-4A77-81B3-35772E6D9B41}"/>
              </a:ext>
            </a:extLst>
          </p:cNvPr>
          <p:cNvSpPr txBox="1"/>
          <p:nvPr/>
        </p:nvSpPr>
        <p:spPr>
          <a:xfrm>
            <a:off x="954551" y="4303455"/>
            <a:ext cx="10282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特点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: 1.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农民只有使用权；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</a:t>
            </a:r>
            <a:r>
              <a:rPr lang="en-US" altLang="zh-CN" sz="3200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农民要服徭役和兵役。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影响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: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一定程度抑制了土地兼并，增加了国家的财政收入，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促进了经济的发展。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实质：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封建土地国有制。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局限：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没有触及封建土地私有制，不可能抑制土地兼并。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4C40CD-6A8C-4EE5-B436-701D648551C5}"/>
              </a:ext>
            </a:extLst>
          </p:cNvPr>
          <p:cNvSpPr txBox="1"/>
          <p:nvPr/>
        </p:nvSpPr>
        <p:spPr>
          <a:xfrm>
            <a:off x="320040" y="1847830"/>
            <a:ext cx="11551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男子授露田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40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亩、桑田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亩；妇女授露田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亩</a:t>
            </a:r>
            <a:r>
              <a:rPr lang="zh-CN" altLang="en-US" sz="28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不授桑田。死亡者或年满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70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岁后免课者，露田归还国家。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桑田为世业，身死不还官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，桑田须种一定数量的桑、榆、枣树等。不适合桑蚕的地方，改授麻田，男子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10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亩、女子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亩。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露田、麻田均不得买卖，桑田也限制买卖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——《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魏书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卷一百一十译编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08D7D3-6296-466E-A461-C9D9DADF4012}"/>
              </a:ext>
            </a:extLst>
          </p:cNvPr>
          <p:cNvSpPr txBox="1"/>
          <p:nvPr/>
        </p:nvSpPr>
        <p:spPr>
          <a:xfrm>
            <a:off x="320040" y="667061"/>
            <a:ext cx="1155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土地兼并严重影响了国家的赋税收入，引起社会动荡不安。统治者常采取“均田”、“限田”的措施，限制土地的高度集中，保护自耕农经济。</a:t>
            </a:r>
          </a:p>
        </p:txBody>
      </p:sp>
    </p:spTree>
    <p:extLst>
      <p:ext uri="{BB962C8B-B14F-4D97-AF65-F5344CB8AC3E}">
        <p14:creationId xmlns:p14="http://schemas.microsoft.com/office/powerpoint/2010/main" val="11679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183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CBBDEAF7-7CD9-4D5C-A0DD-F383E4A9A026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E8FD67-FD17-4BBA-A5CB-4BB42FFFB41C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二、多种形式的土地私有制：土地兼并的表现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197914-18A5-4C6C-B58D-310772F83CAF}"/>
              </a:ext>
            </a:extLst>
          </p:cNvPr>
          <p:cNvSpPr/>
          <p:nvPr/>
        </p:nvSpPr>
        <p:spPr>
          <a:xfrm>
            <a:off x="-36513" y="584775"/>
            <a:ext cx="12265026" cy="41015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38310B0-1424-4EB4-9568-CE619F594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014947"/>
              </p:ext>
            </p:extLst>
          </p:nvPr>
        </p:nvGraphicFramePr>
        <p:xfrm>
          <a:off x="1524000" y="898205"/>
          <a:ext cx="9144000" cy="3474732"/>
        </p:xfrm>
        <a:graphic>
          <a:graphicData uri="http://schemas.openxmlformats.org/drawingml/2006/table">
            <a:tbl>
              <a:tblPr firstRow="1" bandRow="1"/>
              <a:tblGrid>
                <a:gridCol w="247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时间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占地者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地点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占地面积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buFontTx/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万历十七年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buFontTx/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潞王朱翊镠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湖广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40000顷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万历年间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董其昌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松江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buFontTx/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10000顷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天启元年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奉官张清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陕西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10000顷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天启七年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瑞王朱常浩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陕豫晋川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30000顷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嘉靖末年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 fontAlgn="base">
                        <a:spcBef>
                          <a:spcPct val="15000"/>
                        </a:spcBef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徐阶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buFontTx/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松江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buFontTx/>
                        <a:buNone/>
                      </a:pPr>
                      <a:r>
                        <a:rPr lang="zh-CN" altLang="en-US" sz="3200" b="0" dirty="0">
                          <a:solidFill>
                            <a:srgbClr val="36292E"/>
                          </a:solidFill>
                          <a:effectLst/>
                          <a:latin typeface="方正大标宋简体" panose="03000509000000000000" pitchFamily="65" charset="-122"/>
                          <a:ea typeface="方正大标宋简体" panose="03000509000000000000" pitchFamily="65" charset="-122"/>
                        </a:rPr>
                        <a:t>数十万亩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69EEF975-D819-4B43-AFAE-45B946F37CED}"/>
              </a:ext>
            </a:extLst>
          </p:cNvPr>
          <p:cNvSpPr/>
          <p:nvPr/>
        </p:nvSpPr>
        <p:spPr>
          <a:xfrm>
            <a:off x="2531110" y="4818701"/>
            <a:ext cx="96608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1500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A0206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明后期部分勋戚、官员占地一览表——黄冕堂《明史管见》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F6C518-DD61-4316-A067-F0AE04B192C2}"/>
              </a:ext>
            </a:extLst>
          </p:cNvPr>
          <p:cNvSpPr txBox="1"/>
          <p:nvPr/>
        </p:nvSpPr>
        <p:spPr>
          <a:xfrm>
            <a:off x="405130" y="5473005"/>
            <a:ext cx="11381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 宋初“田制不立”，“不抑兼并”，使两极分化更为激烈。到明清时期，商品货币经济繁荣，通过土地买卖广占田土的现象日益普遍，土地私有制进一步发展。</a:t>
            </a:r>
          </a:p>
        </p:txBody>
      </p:sp>
    </p:spTree>
    <p:extLst>
      <p:ext uri="{BB962C8B-B14F-4D97-AF65-F5344CB8AC3E}">
        <p14:creationId xmlns:p14="http://schemas.microsoft.com/office/powerpoint/2010/main" val="31337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7ECE157-356C-46A9-9F99-B56CF2146160}"/>
              </a:ext>
            </a:extLst>
          </p:cNvPr>
          <p:cNvSpPr/>
          <p:nvPr/>
        </p:nvSpPr>
        <p:spPr>
          <a:xfrm>
            <a:off x="-12699" y="1905000"/>
            <a:ext cx="12217398" cy="304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EA8B90-7C40-4633-9A52-DEDE4085D604}"/>
              </a:ext>
            </a:extLst>
          </p:cNvPr>
          <p:cNvSpPr txBox="1"/>
          <p:nvPr/>
        </p:nvSpPr>
        <p:spPr>
          <a:xfrm>
            <a:off x="351965" y="2231365"/>
            <a:ext cx="11488070" cy="2395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dirty="0"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三</a:t>
            </a: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、租佃关系日趋普遍化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FEDA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程行简" panose="00020600040101010101" pitchFamily="18" charset="-122"/>
              <a:ea typeface="汉仪程行简" panose="00020600040101010101" pitchFamily="18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什么是租佃关系？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佃户与地主之间的关系经历了怎样的变化？</a:t>
            </a:r>
          </a:p>
        </p:txBody>
      </p:sp>
    </p:spTree>
    <p:extLst>
      <p:ext uri="{BB962C8B-B14F-4D97-AF65-F5344CB8AC3E}">
        <p14:creationId xmlns:p14="http://schemas.microsoft.com/office/powerpoint/2010/main" val="16456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1"/>
            <a:ext cx="12204699" cy="6865143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D9E29104-13C8-4F49-8F78-6D809C41F2AF}"/>
              </a:ext>
            </a:extLst>
          </p:cNvPr>
          <p:cNvSpPr/>
          <p:nvPr/>
        </p:nvSpPr>
        <p:spPr>
          <a:xfrm rot="10800000" flipH="1">
            <a:off x="4209516" y="-36772"/>
            <a:ext cx="2343684" cy="6894771"/>
          </a:xfrm>
          <a:prstGeom prst="rt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4D89FC-965F-40AE-B116-062A1E1F7E4F}"/>
              </a:ext>
            </a:extLst>
          </p:cNvPr>
          <p:cNvSpPr/>
          <p:nvPr/>
        </p:nvSpPr>
        <p:spPr>
          <a:xfrm>
            <a:off x="-12700" y="-32318"/>
            <a:ext cx="4222216" cy="68947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37BBC2-8AF0-4689-9164-0B9DF4868DE3}"/>
              </a:ext>
            </a:extLst>
          </p:cNvPr>
          <p:cNvSpPr txBox="1"/>
          <p:nvPr/>
        </p:nvSpPr>
        <p:spPr>
          <a:xfrm>
            <a:off x="164122" y="72683"/>
            <a:ext cx="6389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租佃关系：土地私有制下的经营方式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698EBB-7E9C-407F-8D2F-9C8C1A697B04}"/>
              </a:ext>
            </a:extLst>
          </p:cNvPr>
          <p:cNvSpPr txBox="1"/>
          <p:nvPr/>
        </p:nvSpPr>
        <p:spPr>
          <a:xfrm>
            <a:off x="164122" y="2805008"/>
            <a:ext cx="46177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租佃关系的发展历程：</a:t>
            </a:r>
            <a:endParaRPr lang="en-US" altLang="zh-CN" sz="2800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①战国：租佃方式产生；</a:t>
            </a:r>
          </a:p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②汉代：“或耕豪民之田，见税什伍” 比较普遍</a:t>
            </a:r>
          </a:p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③宋代：成为仅次于自耕农形式的重要经营方式；</a:t>
            </a:r>
          </a:p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④明清：租佃制普及全国。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3D6AA1-D9F2-4FF0-883C-C694BE0ACD02}"/>
              </a:ext>
            </a:extLst>
          </p:cNvPr>
          <p:cNvSpPr/>
          <p:nvPr/>
        </p:nvSpPr>
        <p:spPr>
          <a:xfrm>
            <a:off x="164122" y="805440"/>
            <a:ext cx="52813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地主把土地出租给别人耕种，收取地租作为收益，称为租佃土地经营方式。地主与佃农之间形成了租佃关系</a:t>
            </a:r>
          </a:p>
        </p:txBody>
      </p:sp>
    </p:spTree>
    <p:extLst>
      <p:ext uri="{BB962C8B-B14F-4D97-AF65-F5344CB8AC3E}">
        <p14:creationId xmlns:p14="http://schemas.microsoft.com/office/powerpoint/2010/main" val="27787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34F278-4110-4ED0-86D1-C6A62DEE3D09}"/>
              </a:ext>
            </a:extLst>
          </p:cNvPr>
          <p:cNvSpPr/>
          <p:nvPr/>
        </p:nvSpPr>
        <p:spPr>
          <a:xfrm>
            <a:off x="-36513" y="584775"/>
            <a:ext cx="12265026" cy="24670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FBDD22-37A7-437E-8EA8-B646309D202D}"/>
              </a:ext>
            </a:extLst>
          </p:cNvPr>
          <p:cNvSpPr txBox="1"/>
          <p:nvPr/>
        </p:nvSpPr>
        <p:spPr>
          <a:xfrm>
            <a:off x="320040" y="694895"/>
            <a:ext cx="11551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地主和佃农按一定比例分取农产品，称分成租。一般对半分成，地主供给农具、耕牛和较多的生活资料，获取产品的分成比例高达六四、七三甚至八二。定额租制则事先规定，佃农不论丰歉，每年交足固定租额后余皆归己，地主不再干预生产活动。佃农因此拥有更多自由，提高了生产积极性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5F531A-7CC9-4506-AC8E-5DC44ABC8030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三、租佃关系日趋普遍化：特点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6FD7682-96AE-4424-9E37-F84F92636CC0}"/>
              </a:ext>
            </a:extLst>
          </p:cNvPr>
          <p:cNvSpPr txBox="1"/>
          <p:nvPr/>
        </p:nvSpPr>
        <p:spPr>
          <a:xfrm>
            <a:off x="263915" y="3161903"/>
            <a:ext cx="11664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性质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: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剥削与被剥削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原因：土地兼并；生产力发展；租地利高</a:t>
            </a:r>
            <a:r>
              <a:rPr lang="zh-CN" altLang="en-US" sz="3200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；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人口增加</a:t>
            </a:r>
            <a:r>
              <a:rPr lang="zh-CN" altLang="en-US" sz="3200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；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人多地少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方式：订立契约，地租以实物为主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(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分成租、定额租、永佃制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影响：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积极：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佃农对地主和国家的人身依附关系相对减弱，生产积极性提高，有利于农业和商品经济的发展。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消极：地主的地租剥削较重，不利于社会稳定。</a:t>
            </a:r>
          </a:p>
        </p:txBody>
      </p:sp>
    </p:spTree>
    <p:extLst>
      <p:ext uri="{BB962C8B-B14F-4D97-AF65-F5344CB8AC3E}">
        <p14:creationId xmlns:p14="http://schemas.microsoft.com/office/powerpoint/2010/main" val="15896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7509B9E-C31B-4407-8289-6BA574E09901}"/>
              </a:ext>
            </a:extLst>
          </p:cNvPr>
          <p:cNvSpPr/>
          <p:nvPr/>
        </p:nvSpPr>
        <p:spPr>
          <a:xfrm>
            <a:off x="-36513" y="603538"/>
            <a:ext cx="12265026" cy="5650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4" name="图片 213">
            <a:extLst>
              <a:ext uri="{FF2B5EF4-FFF2-40B4-BE49-F238E27FC236}">
                <a16:creationId xmlns:a16="http://schemas.microsoft.com/office/drawing/2014/main" id="{A81999AC-04E7-4E30-A7E7-1EEF51B0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438" y="694707"/>
            <a:ext cx="8913124" cy="5468586"/>
          </a:xfrm>
          <a:prstGeom prst="rect">
            <a:avLst/>
          </a:prstGeom>
        </p:spPr>
      </p:pic>
      <p:sp>
        <p:nvSpPr>
          <p:cNvPr id="216" name="文本框 215">
            <a:extLst>
              <a:ext uri="{FF2B5EF4-FFF2-40B4-BE49-F238E27FC236}">
                <a16:creationId xmlns:a16="http://schemas.microsoft.com/office/drawing/2014/main" id="{C30DF4EF-B941-427D-A0AB-DF131AFA9D6B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小结：</a:t>
            </a:r>
          </a:p>
        </p:txBody>
      </p:sp>
    </p:spTree>
    <p:extLst>
      <p:ext uri="{BB962C8B-B14F-4D97-AF65-F5344CB8AC3E}">
        <p14:creationId xmlns:p14="http://schemas.microsoft.com/office/powerpoint/2010/main" val="8778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2F30DD-C470-41C2-AC93-1FAC0B803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弧形 17">
            <a:extLst>
              <a:ext uri="{FF2B5EF4-FFF2-40B4-BE49-F238E27FC236}">
                <a16:creationId xmlns:a16="http://schemas.microsoft.com/office/drawing/2014/main" id="{65580770-24B4-4235-8515-C56F78112F00}"/>
              </a:ext>
            </a:extLst>
          </p:cNvPr>
          <p:cNvSpPr/>
          <p:nvPr/>
        </p:nvSpPr>
        <p:spPr>
          <a:xfrm rot="10800000" flipH="1">
            <a:off x="-13197840" y="-7040880"/>
            <a:ext cx="26395680" cy="11099800"/>
          </a:xfrm>
          <a:prstGeom prst="arc">
            <a:avLst>
              <a:gd name="adj1" fmla="val 16200000"/>
              <a:gd name="adj2" fmla="val 21200218"/>
            </a:avLst>
          </a:prstGeom>
          <a:solidFill>
            <a:srgbClr val="FCB37A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ECFC47-5C2C-4FA8-9661-2215453397AB}"/>
              </a:ext>
            </a:extLst>
          </p:cNvPr>
          <p:cNvSpPr txBox="1"/>
          <p:nvPr/>
        </p:nvSpPr>
        <p:spPr>
          <a:xfrm>
            <a:off x="274320" y="265989"/>
            <a:ext cx="112445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土地是我国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古代最基本的生产资料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土地制度，实质是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土地所有制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，即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生产资料所有制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土地所有制是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生产关系的主要方面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，是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古代经济关系的基础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土地制度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——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赋税制度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——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经济制度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①土地制度演化反映生产力水平发展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②土地制度对生产力的发展有反作用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292E"/>
                </a:solidFill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③土地制度决定生产关系与阶级关系</a:t>
            </a:r>
          </a:p>
        </p:txBody>
      </p:sp>
    </p:spTree>
    <p:extLst>
      <p:ext uri="{BB962C8B-B14F-4D97-AF65-F5344CB8AC3E}">
        <p14:creationId xmlns:p14="http://schemas.microsoft.com/office/powerpoint/2010/main" val="22576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7509B9E-C31B-4407-8289-6BA574E09901}"/>
              </a:ext>
            </a:extLst>
          </p:cNvPr>
          <p:cNvSpPr/>
          <p:nvPr/>
        </p:nvSpPr>
        <p:spPr>
          <a:xfrm>
            <a:off x="-36513" y="1467059"/>
            <a:ext cx="12265026" cy="39238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C30DF4EF-B941-427D-A0AB-DF131AFA9D6B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来点题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1CE29E-3EEA-4AD5-AF75-E12E0D30B33A}"/>
              </a:ext>
            </a:extLst>
          </p:cNvPr>
          <p:cNvSpPr txBox="1"/>
          <p:nvPr/>
        </p:nvSpPr>
        <p:spPr>
          <a:xfrm>
            <a:off x="1021862" y="1575801"/>
            <a:ext cx="10148277" cy="370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A0206"/>
                </a:solidFill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1.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A0206"/>
                </a:solidFill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下列能反映秦汉时期已经出现租佃关系的是(　　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A0206"/>
                </a:solidFill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A. “为田开阡陌封疆”。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A0206"/>
                </a:solidFill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B. “或耕豪民之田，见税什五”。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A0206"/>
                </a:solidFill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C. “不抑兼并”。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A0206"/>
                </a:solidFill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D. “上米贸银，别以下中者抵租”。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3E1675D-541B-45E4-A7F1-1B32426DE59E}"/>
              </a:ext>
            </a:extLst>
          </p:cNvPr>
          <p:cNvSpPr/>
          <p:nvPr/>
        </p:nvSpPr>
        <p:spPr>
          <a:xfrm rot="-455081">
            <a:off x="1064288" y="3074988"/>
            <a:ext cx="982663" cy="708025"/>
          </a:xfrm>
          <a:custGeom>
            <a:avLst/>
            <a:gdLst/>
            <a:ahLst/>
            <a:cxnLst>
              <a:cxn ang="0">
                <a:pos x="0" y="1043"/>
              </a:cxn>
              <a:cxn ang="0">
                <a:pos x="272" y="1270"/>
              </a:cxn>
              <a:cxn ang="0">
                <a:pos x="1180" y="0"/>
              </a:cxn>
            </a:cxnLst>
            <a:rect l="0" t="0" r="0" b="0"/>
            <a:pathLst>
              <a:path w="1180" h="1444">
                <a:moveTo>
                  <a:pt x="0" y="1043"/>
                </a:moveTo>
                <a:cubicBezTo>
                  <a:pt x="37" y="1243"/>
                  <a:pt x="75" y="1444"/>
                  <a:pt x="272" y="1270"/>
                </a:cubicBezTo>
                <a:cubicBezTo>
                  <a:pt x="469" y="1096"/>
                  <a:pt x="1029" y="212"/>
                  <a:pt x="1180" y="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3D3F41"/>
              </a:solidFill>
              <a:latin typeface="Arial" panose="020B0604020202090204" pitchFamily="34" charset="0"/>
              <a:ea typeface="微软雅黑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7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9" grpId="0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7509B9E-C31B-4407-8289-6BA574E09901}"/>
              </a:ext>
            </a:extLst>
          </p:cNvPr>
          <p:cNvSpPr/>
          <p:nvPr/>
        </p:nvSpPr>
        <p:spPr>
          <a:xfrm>
            <a:off x="-36513" y="1467059"/>
            <a:ext cx="12265026" cy="39238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C30DF4EF-B941-427D-A0AB-DF131AFA9D6B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来点题：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1CE29E-3EEA-4AD5-AF75-E12E0D30B33A}"/>
              </a:ext>
            </a:extLst>
          </p:cNvPr>
          <p:cNvSpPr txBox="1"/>
          <p:nvPr/>
        </p:nvSpPr>
        <p:spPr>
          <a:xfrm>
            <a:off x="526252" y="1575801"/>
            <a:ext cx="11139497" cy="370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2.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中国古谚“千年田，八百主”，造成这种现象主要原因是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A.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土地私有合法化     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B.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商品经济的发展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C.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土地买卖频繁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D.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封建经济的发展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3E1675D-541B-45E4-A7F1-1B32426DE59E}"/>
              </a:ext>
            </a:extLst>
          </p:cNvPr>
          <p:cNvSpPr/>
          <p:nvPr/>
        </p:nvSpPr>
        <p:spPr>
          <a:xfrm rot="-455081">
            <a:off x="568680" y="2483973"/>
            <a:ext cx="982663" cy="708025"/>
          </a:xfrm>
          <a:custGeom>
            <a:avLst/>
            <a:gdLst/>
            <a:ahLst/>
            <a:cxnLst>
              <a:cxn ang="0">
                <a:pos x="0" y="1043"/>
              </a:cxn>
              <a:cxn ang="0">
                <a:pos x="272" y="1270"/>
              </a:cxn>
              <a:cxn ang="0">
                <a:pos x="1180" y="0"/>
              </a:cxn>
            </a:cxnLst>
            <a:rect l="0" t="0" r="0" b="0"/>
            <a:pathLst>
              <a:path w="1180" h="1444">
                <a:moveTo>
                  <a:pt x="0" y="1043"/>
                </a:moveTo>
                <a:cubicBezTo>
                  <a:pt x="37" y="1243"/>
                  <a:pt x="75" y="1444"/>
                  <a:pt x="272" y="1270"/>
                </a:cubicBezTo>
                <a:cubicBezTo>
                  <a:pt x="469" y="1096"/>
                  <a:pt x="1029" y="212"/>
                  <a:pt x="1180" y="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9" grpId="0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7509B9E-C31B-4407-8289-6BA574E09901}"/>
              </a:ext>
            </a:extLst>
          </p:cNvPr>
          <p:cNvSpPr/>
          <p:nvPr/>
        </p:nvSpPr>
        <p:spPr>
          <a:xfrm>
            <a:off x="-36513" y="1130300"/>
            <a:ext cx="12265026" cy="45538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C30DF4EF-B941-427D-A0AB-DF131AFA9D6B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来点题：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1CE29E-3EEA-4AD5-AF75-E12E0D30B33A}"/>
              </a:ext>
            </a:extLst>
          </p:cNvPr>
          <p:cNvSpPr txBox="1"/>
          <p:nvPr/>
        </p:nvSpPr>
        <p:spPr>
          <a:xfrm>
            <a:off x="526252" y="1184671"/>
            <a:ext cx="11139497" cy="444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3.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明朝后期，土地高度集中，太湖流域</a:t>
            </a: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90%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的土地都在官僚和地主手中，造成这一现象根本上是因为（          ）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A.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太湖流域是农业中心      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B.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统治者“不抑兼并” 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C.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明朝中后期政治腐败       </a:t>
            </a:r>
            <a:b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</a:b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D.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土地私有制的发展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3E1675D-541B-45E4-A7F1-1B32426DE59E}"/>
              </a:ext>
            </a:extLst>
          </p:cNvPr>
          <p:cNvSpPr/>
          <p:nvPr/>
        </p:nvSpPr>
        <p:spPr>
          <a:xfrm rot="-455081">
            <a:off x="568679" y="4903550"/>
            <a:ext cx="982663" cy="708025"/>
          </a:xfrm>
          <a:custGeom>
            <a:avLst/>
            <a:gdLst/>
            <a:ahLst/>
            <a:cxnLst>
              <a:cxn ang="0">
                <a:pos x="0" y="1043"/>
              </a:cxn>
              <a:cxn ang="0">
                <a:pos x="272" y="1270"/>
              </a:cxn>
              <a:cxn ang="0">
                <a:pos x="1180" y="0"/>
              </a:cxn>
            </a:cxnLst>
            <a:rect l="0" t="0" r="0" b="0"/>
            <a:pathLst>
              <a:path w="1180" h="1444">
                <a:moveTo>
                  <a:pt x="0" y="1043"/>
                </a:moveTo>
                <a:cubicBezTo>
                  <a:pt x="37" y="1243"/>
                  <a:pt x="75" y="1444"/>
                  <a:pt x="272" y="1270"/>
                </a:cubicBezTo>
                <a:cubicBezTo>
                  <a:pt x="469" y="1096"/>
                  <a:pt x="1029" y="212"/>
                  <a:pt x="1180" y="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9" grpId="0"/>
      <p:bldP spid="1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7509B9E-C31B-4407-8289-6BA574E09901}"/>
              </a:ext>
            </a:extLst>
          </p:cNvPr>
          <p:cNvSpPr/>
          <p:nvPr/>
        </p:nvSpPr>
        <p:spPr>
          <a:xfrm>
            <a:off x="-36513" y="1028700"/>
            <a:ext cx="12265026" cy="52380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C30DF4EF-B941-427D-A0AB-DF131AFA9D6B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来点题：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1CE29E-3EEA-4AD5-AF75-E12E0D30B33A}"/>
              </a:ext>
            </a:extLst>
          </p:cNvPr>
          <p:cNvSpPr txBox="1"/>
          <p:nvPr/>
        </p:nvSpPr>
        <p:spPr>
          <a:xfrm>
            <a:off x="526252" y="1055886"/>
            <a:ext cx="11139497" cy="518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4.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北宋前期，统治者认为：“富室田连阡陌，为国守财尔！缓急盗贼窃发，边境扰动，兼并之财，乐于输纳，皆我之物。”这表明北宋政府</a:t>
            </a: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(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　　</a:t>
            </a: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A.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采取抑制土地兼并，重农抑商的政策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B.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减轻农民负担，限制大地主特权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C.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纵容土地兼并以便筹集军费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D.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力图搜刮百姓充实国库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3E1675D-541B-45E4-A7F1-1B32426DE59E}"/>
              </a:ext>
            </a:extLst>
          </p:cNvPr>
          <p:cNvSpPr/>
          <p:nvPr/>
        </p:nvSpPr>
        <p:spPr>
          <a:xfrm rot="-455081">
            <a:off x="568679" y="4903550"/>
            <a:ext cx="982663" cy="708025"/>
          </a:xfrm>
          <a:custGeom>
            <a:avLst/>
            <a:gdLst/>
            <a:ahLst/>
            <a:cxnLst>
              <a:cxn ang="0">
                <a:pos x="0" y="1043"/>
              </a:cxn>
              <a:cxn ang="0">
                <a:pos x="272" y="1270"/>
              </a:cxn>
              <a:cxn ang="0">
                <a:pos x="1180" y="0"/>
              </a:cxn>
            </a:cxnLst>
            <a:rect l="0" t="0" r="0" b="0"/>
            <a:pathLst>
              <a:path w="1180" h="1444">
                <a:moveTo>
                  <a:pt x="0" y="1043"/>
                </a:moveTo>
                <a:cubicBezTo>
                  <a:pt x="37" y="1243"/>
                  <a:pt x="75" y="1444"/>
                  <a:pt x="272" y="1270"/>
                </a:cubicBezTo>
                <a:cubicBezTo>
                  <a:pt x="469" y="1096"/>
                  <a:pt x="1029" y="212"/>
                  <a:pt x="1180" y="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4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9" grpId="0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A77B28-8B68-40DB-AC77-BF823B2E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-3571"/>
            <a:ext cx="12204699" cy="6865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657F35-A327-4CC0-A9AC-4EF7506BB761}"/>
              </a:ext>
            </a:extLst>
          </p:cNvPr>
          <p:cNvSpPr/>
          <p:nvPr/>
        </p:nvSpPr>
        <p:spPr>
          <a:xfrm>
            <a:off x="-1" y="0"/>
            <a:ext cx="122046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7509B9E-C31B-4407-8289-6BA574E09901}"/>
              </a:ext>
            </a:extLst>
          </p:cNvPr>
          <p:cNvSpPr/>
          <p:nvPr/>
        </p:nvSpPr>
        <p:spPr>
          <a:xfrm>
            <a:off x="-36513" y="1028700"/>
            <a:ext cx="12265026" cy="52380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C30DF4EF-B941-427D-A0AB-DF131AFA9D6B}"/>
              </a:ext>
            </a:extLst>
          </p:cNvPr>
          <p:cNvSpPr txBox="1"/>
          <p:nvPr/>
        </p:nvSpPr>
        <p:spPr>
          <a:xfrm>
            <a:off x="164121" y="0"/>
            <a:ext cx="117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来点题：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1CE29E-3EEA-4AD5-AF75-E12E0D30B33A}"/>
              </a:ext>
            </a:extLst>
          </p:cNvPr>
          <p:cNvSpPr txBox="1"/>
          <p:nvPr/>
        </p:nvSpPr>
        <p:spPr>
          <a:xfrm>
            <a:off x="526252" y="1055886"/>
            <a:ext cx="11139497" cy="518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5.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唐后期至宋代，封建地主土地私有制进一步发展，土地兼并和土地买卖频繁。南宋叶适记载说：“民自以私相贸易，而官反为之司契券而取其直。”材料主要反映了</a:t>
            </a: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(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　　</a:t>
            </a: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A.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宋代租佃关系的进一步发展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B.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佃农之间土地买卖频繁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C.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地权所有者在土地买卖中获利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D. </a:t>
            </a:r>
            <a:r>
              <a:rPr lang="zh-CN" altLang="en-US" sz="3200" dirty="0">
                <a:solidFill>
                  <a:srgbClr val="0A0206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政府维护地权流转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3E1675D-541B-45E4-A7F1-1B32426DE59E}"/>
              </a:ext>
            </a:extLst>
          </p:cNvPr>
          <p:cNvSpPr/>
          <p:nvPr/>
        </p:nvSpPr>
        <p:spPr>
          <a:xfrm rot="-455081">
            <a:off x="568678" y="5674240"/>
            <a:ext cx="982663" cy="708025"/>
          </a:xfrm>
          <a:custGeom>
            <a:avLst/>
            <a:gdLst/>
            <a:ahLst/>
            <a:cxnLst>
              <a:cxn ang="0">
                <a:pos x="0" y="1043"/>
              </a:cxn>
              <a:cxn ang="0">
                <a:pos x="272" y="1270"/>
              </a:cxn>
              <a:cxn ang="0">
                <a:pos x="1180" y="0"/>
              </a:cxn>
            </a:cxnLst>
            <a:rect l="0" t="0" r="0" b="0"/>
            <a:pathLst>
              <a:path w="1180" h="1444">
                <a:moveTo>
                  <a:pt x="0" y="1043"/>
                </a:moveTo>
                <a:cubicBezTo>
                  <a:pt x="37" y="1243"/>
                  <a:pt x="75" y="1444"/>
                  <a:pt x="272" y="1270"/>
                </a:cubicBezTo>
                <a:cubicBezTo>
                  <a:pt x="469" y="1096"/>
                  <a:pt x="1029" y="212"/>
                  <a:pt x="1180" y="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9" grpId="0"/>
      <p:bldP spid="1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EA4A85D3-E927-4DE6-B81A-BF2E3CA69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xfrm flipH="1">
            <a:off x="-12699" y="-4953"/>
            <a:ext cx="12204699" cy="68651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25C3E8C-5983-426B-B31B-AD2982E9A7D7}"/>
              </a:ext>
            </a:extLst>
          </p:cNvPr>
          <p:cNvSpPr/>
          <p:nvPr/>
        </p:nvSpPr>
        <p:spPr>
          <a:xfrm>
            <a:off x="-12699" y="-32318"/>
            <a:ext cx="3435018" cy="68947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DE864D-52E6-4B8F-9A01-3CB8376C3400}"/>
              </a:ext>
            </a:extLst>
          </p:cNvPr>
          <p:cNvSpPr txBox="1"/>
          <p:nvPr/>
        </p:nvSpPr>
        <p:spPr>
          <a:xfrm>
            <a:off x="391825" y="5297745"/>
            <a:ext cx="2625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E8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陕西师范大学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9E8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E8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历史文化学院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9E8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E8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cs"/>
              </a:rPr>
              <a:t>李苏熠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9E8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cs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624881A-A2CD-4CAE-9D42-C2B82EB149ED}"/>
              </a:ext>
            </a:extLst>
          </p:cNvPr>
          <p:cNvSpPr/>
          <p:nvPr/>
        </p:nvSpPr>
        <p:spPr>
          <a:xfrm rot="10800000" flipH="1">
            <a:off x="3422319" y="-36776"/>
            <a:ext cx="2625970" cy="6894771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540827-056A-44C1-9271-73E9897516E7}"/>
              </a:ext>
            </a:extLst>
          </p:cNvPr>
          <p:cNvSpPr txBox="1"/>
          <p:nvPr/>
        </p:nvSpPr>
        <p:spPr>
          <a:xfrm>
            <a:off x="0" y="0"/>
            <a:ext cx="6400801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岳麓版 高中历史 必修（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II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） 第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B8D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颜真卿楷书 简繁" panose="02000500000000000000" pitchFamily="2" charset="-122"/>
                <a:ea typeface="方正颜真卿楷书 简繁" panose="02000500000000000000" pitchFamily="2" charset="-122"/>
                <a:cs typeface="+mn-ea"/>
                <a:sym typeface="方正颜真卿楷书 简繁" panose="02000500000000000000" pitchFamily="2" charset="-122"/>
              </a:rPr>
              <a:t>课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AB8D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颜真卿楷书 简繁" panose="02000500000000000000" pitchFamily="2" charset="-122"/>
              <a:ea typeface="方正颜真卿楷书 简繁" panose="02000500000000000000" pitchFamily="2" charset="-122"/>
              <a:cs typeface="+mn-ea"/>
              <a:sym typeface="方正颜真卿楷书 简繁" panose="02000500000000000000" pitchFamily="2" charset="-122"/>
            </a:endParaRPr>
          </a:p>
        </p:txBody>
      </p:sp>
      <p:sp>
        <p:nvSpPr>
          <p:cNvPr id="12" name="ZSPPT">
            <a:extLst>
              <a:ext uri="{FF2B5EF4-FFF2-40B4-BE49-F238E27FC236}">
                <a16:creationId xmlns:a16="http://schemas.microsoft.com/office/drawing/2014/main" id="{D4D6003B-27C3-4D39-8385-60452AA685FC}"/>
              </a:ext>
            </a:extLst>
          </p:cNvPr>
          <p:cNvSpPr/>
          <p:nvPr/>
        </p:nvSpPr>
        <p:spPr>
          <a:xfrm rot="21394845">
            <a:off x="4709160" y="4545650"/>
            <a:ext cx="7863840" cy="2379974"/>
          </a:xfrm>
          <a:custGeom>
            <a:avLst/>
            <a:gdLst>
              <a:gd name="connsiteX0" fmla="*/ 2518539 w 3570545"/>
              <a:gd name="connsiteY0" fmla="*/ 1037480 h 1042970"/>
              <a:gd name="connsiteX1" fmla="*/ 2517422 w 3570545"/>
              <a:gd name="connsiteY1" fmla="*/ 1042393 h 1042970"/>
              <a:gd name="connsiteX2" fmla="*/ 2518539 w 3570545"/>
              <a:gd name="connsiteY2" fmla="*/ 1037480 h 1042970"/>
              <a:gd name="connsiteX3" fmla="*/ 2431223 w 3570545"/>
              <a:gd name="connsiteY3" fmla="*/ 1037480 h 1042970"/>
              <a:gd name="connsiteX4" fmla="*/ 2426756 w 3570545"/>
              <a:gd name="connsiteY4" fmla="*/ 1042393 h 1042970"/>
              <a:gd name="connsiteX5" fmla="*/ 2431223 w 3570545"/>
              <a:gd name="connsiteY5" fmla="*/ 1037480 h 1042970"/>
              <a:gd name="connsiteX6" fmla="*/ 2367132 w 3570545"/>
              <a:gd name="connsiteY6" fmla="*/ 1037480 h 1042970"/>
              <a:gd name="connsiteX7" fmla="*/ 2369365 w 3570545"/>
              <a:gd name="connsiteY7" fmla="*/ 1041277 h 1042970"/>
              <a:gd name="connsiteX8" fmla="*/ 2366015 w 3570545"/>
              <a:gd name="connsiteY8" fmla="*/ 1041277 h 1042970"/>
              <a:gd name="connsiteX9" fmla="*/ 2364229 w 3570545"/>
              <a:gd name="connsiteY9" fmla="*/ 1038820 h 1042970"/>
              <a:gd name="connsiteX10" fmla="*/ 2367132 w 3570545"/>
              <a:gd name="connsiteY10" fmla="*/ 1037480 h 1042970"/>
              <a:gd name="connsiteX11" fmla="*/ 2662577 w 3570545"/>
              <a:gd name="connsiteY11" fmla="*/ 1037257 h 1042970"/>
              <a:gd name="connsiteX12" fmla="*/ 2665704 w 3570545"/>
              <a:gd name="connsiteY12" fmla="*/ 1038597 h 1042970"/>
              <a:gd name="connsiteX13" fmla="*/ 2661238 w 3570545"/>
              <a:gd name="connsiteY13" fmla="*/ 1041500 h 1042970"/>
              <a:gd name="connsiteX14" fmla="*/ 2659451 w 3570545"/>
              <a:gd name="connsiteY14" fmla="*/ 1039044 h 1042970"/>
              <a:gd name="connsiteX15" fmla="*/ 2662577 w 3570545"/>
              <a:gd name="connsiteY15" fmla="*/ 1037257 h 1042970"/>
              <a:gd name="connsiteX16" fmla="*/ 2617412 w 3570545"/>
              <a:gd name="connsiteY16" fmla="*/ 1034661 h 1042970"/>
              <a:gd name="connsiteX17" fmla="*/ 2632653 w 3570545"/>
              <a:gd name="connsiteY17" fmla="*/ 1038819 h 1042970"/>
              <a:gd name="connsiteX18" fmla="*/ 2567669 w 3570545"/>
              <a:gd name="connsiteY18" fmla="*/ 1042393 h 1042970"/>
              <a:gd name="connsiteX19" fmla="*/ 2564319 w 3570545"/>
              <a:gd name="connsiteY19" fmla="*/ 1039936 h 1042970"/>
              <a:gd name="connsiteX20" fmla="*/ 2599826 w 3570545"/>
              <a:gd name="connsiteY20" fmla="*/ 1036363 h 1042970"/>
              <a:gd name="connsiteX21" fmla="*/ 2617412 w 3570545"/>
              <a:gd name="connsiteY21" fmla="*/ 1034661 h 1042970"/>
              <a:gd name="connsiteX22" fmla="*/ 2229486 w 3570545"/>
              <a:gd name="connsiteY22" fmla="*/ 1029413 h 1042970"/>
              <a:gd name="connsiteX23" fmla="*/ 2240512 w 3570545"/>
              <a:gd name="connsiteY23" fmla="*/ 1034131 h 1042970"/>
              <a:gd name="connsiteX24" fmla="*/ 2221307 w 3570545"/>
              <a:gd name="connsiteY24" fmla="*/ 1033237 h 1042970"/>
              <a:gd name="connsiteX25" fmla="*/ 2229486 w 3570545"/>
              <a:gd name="connsiteY25" fmla="*/ 1029413 h 1042970"/>
              <a:gd name="connsiteX26" fmla="*/ 1969631 w 3570545"/>
              <a:gd name="connsiteY26" fmla="*/ 1029217 h 1042970"/>
              <a:gd name="connsiteX27" fmla="*/ 2031266 w 3570545"/>
              <a:gd name="connsiteY27" fmla="*/ 1032567 h 1042970"/>
              <a:gd name="connsiteX28" fmla="*/ 1989953 w 3570545"/>
              <a:gd name="connsiteY28" fmla="*/ 1034800 h 1042970"/>
              <a:gd name="connsiteX29" fmla="*/ 1968515 w 3570545"/>
              <a:gd name="connsiteY29" fmla="*/ 1034800 h 1042970"/>
              <a:gd name="connsiteX30" fmla="*/ 1969631 w 3570545"/>
              <a:gd name="connsiteY30" fmla="*/ 1029217 h 1042970"/>
              <a:gd name="connsiteX31" fmla="*/ 2175304 w 3570545"/>
              <a:gd name="connsiteY31" fmla="*/ 1028770 h 1042970"/>
              <a:gd name="connsiteX32" fmla="*/ 2186246 w 3570545"/>
              <a:gd name="connsiteY32" fmla="*/ 1032567 h 1042970"/>
              <a:gd name="connsiteX33" fmla="*/ 2175304 w 3570545"/>
              <a:gd name="connsiteY33" fmla="*/ 1036810 h 1042970"/>
              <a:gd name="connsiteX34" fmla="*/ 2175304 w 3570545"/>
              <a:gd name="connsiteY34" fmla="*/ 1028770 h 1042970"/>
              <a:gd name="connsiteX35" fmla="*/ 1797983 w 3570545"/>
              <a:gd name="connsiteY35" fmla="*/ 1021060 h 1042970"/>
              <a:gd name="connsiteX36" fmla="*/ 1841225 w 3570545"/>
              <a:gd name="connsiteY36" fmla="*/ 1025421 h 1042970"/>
              <a:gd name="connsiteX37" fmla="*/ 1866683 w 3570545"/>
              <a:gd name="connsiteY37" fmla="*/ 1027207 h 1042970"/>
              <a:gd name="connsiteX38" fmla="*/ 1917599 w 3570545"/>
              <a:gd name="connsiteY38" fmla="*/ 1028548 h 1042970"/>
              <a:gd name="connsiteX39" fmla="*/ 1916483 w 3570545"/>
              <a:gd name="connsiteY39" fmla="*/ 1034800 h 1042970"/>
              <a:gd name="connsiteX40" fmla="*/ 1780930 w 3570545"/>
              <a:gd name="connsiteY40" fmla="*/ 1027654 h 1042970"/>
              <a:gd name="connsiteX41" fmla="*/ 1797983 w 3570545"/>
              <a:gd name="connsiteY41" fmla="*/ 1021060 h 1042970"/>
              <a:gd name="connsiteX42" fmla="*/ 1664666 w 3570545"/>
              <a:gd name="connsiteY42" fmla="*/ 1015316 h 1042970"/>
              <a:gd name="connsiteX43" fmla="*/ 1737830 w 3570545"/>
              <a:gd name="connsiteY43" fmla="*/ 1019614 h 1042970"/>
              <a:gd name="connsiteX44" fmla="*/ 1714605 w 3570545"/>
              <a:gd name="connsiteY44" fmla="*/ 1026760 h 1042970"/>
              <a:gd name="connsiteX45" fmla="*/ 1642698 w 3570545"/>
              <a:gd name="connsiteY45" fmla="*/ 1023857 h 1042970"/>
              <a:gd name="connsiteX46" fmla="*/ 1640911 w 3570545"/>
              <a:gd name="connsiteY46" fmla="*/ 1016711 h 1042970"/>
              <a:gd name="connsiteX47" fmla="*/ 1664666 w 3570545"/>
              <a:gd name="connsiteY47" fmla="*/ 1015316 h 1042970"/>
              <a:gd name="connsiteX48" fmla="*/ 1545556 w 3570545"/>
              <a:gd name="connsiteY48" fmla="*/ 1014032 h 1042970"/>
              <a:gd name="connsiteX49" fmla="*/ 1533051 w 3570545"/>
              <a:gd name="connsiteY49" fmla="*/ 1015819 h 1042970"/>
              <a:gd name="connsiteX50" fmla="*/ 1545556 w 3570545"/>
              <a:gd name="connsiteY50" fmla="*/ 1014032 h 1042970"/>
              <a:gd name="connsiteX51" fmla="*/ 1602055 w 3570545"/>
              <a:gd name="connsiteY51" fmla="*/ 1013585 h 1042970"/>
              <a:gd name="connsiteX52" fmla="*/ 1605181 w 3570545"/>
              <a:gd name="connsiteY52" fmla="*/ 1015818 h 1042970"/>
              <a:gd name="connsiteX53" fmla="*/ 1602055 w 3570545"/>
              <a:gd name="connsiteY53" fmla="*/ 1013585 h 1042970"/>
              <a:gd name="connsiteX54" fmla="*/ 1360944 w 3570545"/>
              <a:gd name="connsiteY54" fmla="*/ 1001750 h 1042970"/>
              <a:gd name="connsiteX55" fmla="*/ 1495980 w 3570545"/>
              <a:gd name="connsiteY55" fmla="*/ 1015819 h 1042970"/>
              <a:gd name="connsiteX56" fmla="*/ 1338990 w 3570545"/>
              <a:gd name="connsiteY56" fmla="*/ 1010236 h 1042970"/>
              <a:gd name="connsiteX57" fmla="*/ 1334747 w 3570545"/>
              <a:gd name="connsiteY57" fmla="*/ 1004876 h 1042970"/>
              <a:gd name="connsiteX58" fmla="*/ 1360944 w 3570545"/>
              <a:gd name="connsiteY58" fmla="*/ 1001750 h 1042970"/>
              <a:gd name="connsiteX59" fmla="*/ 1202991 w 3570545"/>
              <a:gd name="connsiteY59" fmla="*/ 998846 h 1042970"/>
              <a:gd name="connsiteX60" fmla="*/ 1269762 w 3570545"/>
              <a:gd name="connsiteY60" fmla="*/ 1002866 h 1042970"/>
              <a:gd name="connsiteX61" fmla="*/ 1272889 w 3570545"/>
              <a:gd name="connsiteY61" fmla="*/ 1008225 h 1042970"/>
              <a:gd name="connsiteX62" fmla="*/ 1202991 w 3570545"/>
              <a:gd name="connsiteY62" fmla="*/ 998846 h 1042970"/>
              <a:gd name="connsiteX63" fmla="*/ 1734928 w 3570545"/>
              <a:gd name="connsiteY63" fmla="*/ 997284 h 1042970"/>
              <a:gd name="connsiteX64" fmla="*/ 1719966 w 3570545"/>
              <a:gd name="connsiteY64" fmla="*/ 997954 h 1042970"/>
              <a:gd name="connsiteX65" fmla="*/ 1734928 w 3570545"/>
              <a:gd name="connsiteY65" fmla="*/ 997284 h 1042970"/>
              <a:gd name="connsiteX66" fmla="*/ 1152299 w 3570545"/>
              <a:gd name="connsiteY66" fmla="*/ 995943 h 1042970"/>
              <a:gd name="connsiteX67" fmla="*/ 1151182 w 3570545"/>
              <a:gd name="connsiteY67" fmla="*/ 1000186 h 1042970"/>
              <a:gd name="connsiteX68" fmla="*/ 1152299 w 3570545"/>
              <a:gd name="connsiteY68" fmla="*/ 995943 h 1042970"/>
              <a:gd name="connsiteX69" fmla="*/ 1110790 w 3570545"/>
              <a:gd name="connsiteY69" fmla="*/ 995748 h 1042970"/>
              <a:gd name="connsiteX70" fmla="*/ 1110538 w 3570545"/>
              <a:gd name="connsiteY70" fmla="*/ 999069 h 1042970"/>
              <a:gd name="connsiteX71" fmla="*/ 1101829 w 3570545"/>
              <a:gd name="connsiteY71" fmla="*/ 996613 h 1042970"/>
              <a:gd name="connsiteX72" fmla="*/ 1110790 w 3570545"/>
              <a:gd name="connsiteY72" fmla="*/ 995748 h 1042970"/>
              <a:gd name="connsiteX73" fmla="*/ 1617268 w 3570545"/>
              <a:gd name="connsiteY73" fmla="*/ 989384 h 1042970"/>
              <a:gd name="connsiteX74" fmla="*/ 1676419 w 3570545"/>
              <a:gd name="connsiteY74" fmla="*/ 993934 h 1042970"/>
              <a:gd name="connsiteX75" fmla="*/ 1683118 w 3570545"/>
              <a:gd name="connsiteY75" fmla="*/ 998177 h 1042970"/>
              <a:gd name="connsiteX76" fmla="*/ 1600045 w 3570545"/>
              <a:gd name="connsiteY76" fmla="*/ 999740 h 1042970"/>
              <a:gd name="connsiteX77" fmla="*/ 1601162 w 3570545"/>
              <a:gd name="connsiteY77" fmla="*/ 990361 h 1042970"/>
              <a:gd name="connsiteX78" fmla="*/ 1617268 w 3570545"/>
              <a:gd name="connsiteY78" fmla="*/ 989384 h 1042970"/>
              <a:gd name="connsiteX79" fmla="*/ 1045806 w 3570545"/>
              <a:gd name="connsiteY79" fmla="*/ 987290 h 1042970"/>
              <a:gd name="connsiteX80" fmla="*/ 1049574 w 3570545"/>
              <a:gd name="connsiteY80" fmla="*/ 990360 h 1042970"/>
              <a:gd name="connsiteX81" fmla="*/ 1041535 w 3570545"/>
              <a:gd name="connsiteY81" fmla="*/ 989244 h 1042970"/>
              <a:gd name="connsiteX82" fmla="*/ 1045806 w 3570545"/>
              <a:gd name="connsiteY82" fmla="*/ 987290 h 1042970"/>
              <a:gd name="connsiteX83" fmla="*/ 1446432 w 3570545"/>
              <a:gd name="connsiteY83" fmla="*/ 987234 h 1042970"/>
              <a:gd name="connsiteX84" fmla="*/ 1454444 w 3570545"/>
              <a:gd name="connsiteY84" fmla="*/ 987904 h 1042970"/>
              <a:gd name="connsiteX85" fmla="*/ 1447967 w 3570545"/>
              <a:gd name="connsiteY85" fmla="*/ 991253 h 1042970"/>
              <a:gd name="connsiteX86" fmla="*/ 1446432 w 3570545"/>
              <a:gd name="connsiteY86" fmla="*/ 987234 h 1042970"/>
              <a:gd name="connsiteX87" fmla="*/ 971469 w 3570545"/>
              <a:gd name="connsiteY87" fmla="*/ 985671 h 1042970"/>
              <a:gd name="connsiteX88" fmla="*/ 979900 w 3570545"/>
              <a:gd name="connsiteY88" fmla="*/ 985894 h 1042970"/>
              <a:gd name="connsiteX89" fmla="*/ 968064 w 3570545"/>
              <a:gd name="connsiteY89" fmla="*/ 989467 h 1042970"/>
              <a:gd name="connsiteX90" fmla="*/ 971469 w 3570545"/>
              <a:gd name="connsiteY90" fmla="*/ 985671 h 1042970"/>
              <a:gd name="connsiteX91" fmla="*/ 918042 w 3570545"/>
              <a:gd name="connsiteY91" fmla="*/ 979418 h 1042970"/>
              <a:gd name="connsiteX92" fmla="*/ 924294 w 3570545"/>
              <a:gd name="connsiteY92" fmla="*/ 981651 h 1042970"/>
              <a:gd name="connsiteX93" fmla="*/ 916925 w 3570545"/>
              <a:gd name="connsiteY93" fmla="*/ 981651 h 1042970"/>
              <a:gd name="connsiteX94" fmla="*/ 918042 w 3570545"/>
              <a:gd name="connsiteY94" fmla="*/ 979418 h 1042970"/>
              <a:gd name="connsiteX95" fmla="*/ 811297 w 3570545"/>
              <a:gd name="connsiteY95" fmla="*/ 971603 h 1042970"/>
              <a:gd name="connsiteX96" fmla="*/ 809064 w 3570545"/>
              <a:gd name="connsiteY96" fmla="*/ 973612 h 1042970"/>
              <a:gd name="connsiteX97" fmla="*/ 811297 w 3570545"/>
              <a:gd name="connsiteY97" fmla="*/ 971603 h 1042970"/>
              <a:gd name="connsiteX98" fmla="*/ 667259 w 3570545"/>
              <a:gd name="connsiteY98" fmla="*/ 958873 h 1042970"/>
              <a:gd name="connsiteX99" fmla="*/ 664356 w 3570545"/>
              <a:gd name="connsiteY99" fmla="*/ 967136 h 1042970"/>
              <a:gd name="connsiteX100" fmla="*/ 667259 w 3570545"/>
              <a:gd name="connsiteY100" fmla="*/ 958873 h 1042970"/>
              <a:gd name="connsiteX101" fmla="*/ 3017257 w 3570545"/>
              <a:gd name="connsiteY101" fmla="*/ 918286 h 1042970"/>
              <a:gd name="connsiteX102" fmla="*/ 3016085 w 3570545"/>
              <a:gd name="connsiteY102" fmla="*/ 921579 h 1042970"/>
              <a:gd name="connsiteX103" fmla="*/ 3026804 w 3570545"/>
              <a:gd name="connsiteY103" fmla="*/ 918677 h 1042970"/>
              <a:gd name="connsiteX104" fmla="*/ 3017257 w 3570545"/>
              <a:gd name="connsiteY104" fmla="*/ 918286 h 1042970"/>
              <a:gd name="connsiteX105" fmla="*/ 3320769 w 3570545"/>
              <a:gd name="connsiteY105" fmla="*/ 839009 h 1042970"/>
              <a:gd name="connsiteX106" fmla="*/ 3338104 w 3570545"/>
              <a:gd name="connsiteY106" fmla="*/ 842526 h 1042970"/>
              <a:gd name="connsiteX107" fmla="*/ 3320016 w 3570545"/>
              <a:gd name="connsiteY107" fmla="*/ 846267 h 1042970"/>
              <a:gd name="connsiteX108" fmla="*/ 3306208 w 3570545"/>
              <a:gd name="connsiteY108" fmla="*/ 840314 h 1042970"/>
              <a:gd name="connsiteX109" fmla="*/ 3495542 w 3570545"/>
              <a:gd name="connsiteY109" fmla="*/ 490135 h 1042970"/>
              <a:gd name="connsiteX110" fmla="*/ 3493755 w 3570545"/>
              <a:gd name="connsiteY110" fmla="*/ 493038 h 1042970"/>
              <a:gd name="connsiteX111" fmla="*/ 3472317 w 3570545"/>
              <a:gd name="connsiteY111" fmla="*/ 491922 h 1042970"/>
              <a:gd name="connsiteX112" fmla="*/ 3495542 w 3570545"/>
              <a:gd name="connsiteY112" fmla="*/ 490135 h 1042970"/>
              <a:gd name="connsiteX113" fmla="*/ 15738 w 3570545"/>
              <a:gd name="connsiteY113" fmla="*/ 209652 h 1042970"/>
              <a:gd name="connsiteX114" fmla="*/ 16966 w 3570545"/>
              <a:gd name="connsiteY114" fmla="*/ 216352 h 1042970"/>
              <a:gd name="connsiteX115" fmla="*/ 13169 w 3570545"/>
              <a:gd name="connsiteY115" fmla="*/ 215682 h 1042970"/>
              <a:gd name="connsiteX116" fmla="*/ 15738 w 3570545"/>
              <a:gd name="connsiteY116" fmla="*/ 209652 h 1042970"/>
              <a:gd name="connsiteX117" fmla="*/ 22995 w 3570545"/>
              <a:gd name="connsiteY117" fmla="*/ 208758 h 1042970"/>
              <a:gd name="connsiteX118" fmla="*/ 23219 w 3570545"/>
              <a:gd name="connsiteY118" fmla="*/ 210768 h 1042970"/>
              <a:gd name="connsiteX119" fmla="*/ 22995 w 3570545"/>
              <a:gd name="connsiteY119" fmla="*/ 208758 h 1042970"/>
              <a:gd name="connsiteX120" fmla="*/ 520318 w 3570545"/>
              <a:gd name="connsiteY120" fmla="*/ 88392 h 1042970"/>
              <a:gd name="connsiteX121" fmla="*/ 526347 w 3570545"/>
              <a:gd name="connsiteY121" fmla="*/ 102237 h 1042970"/>
              <a:gd name="connsiteX122" fmla="*/ 503569 w 3570545"/>
              <a:gd name="connsiteY122" fmla="*/ 151590 h 1042970"/>
              <a:gd name="connsiteX123" fmla="*/ 579943 w 3570545"/>
              <a:gd name="connsiteY123" fmla="*/ 170572 h 1042970"/>
              <a:gd name="connsiteX124" fmla="*/ 612100 w 3570545"/>
              <a:gd name="connsiteY124" fmla="*/ 173251 h 1042970"/>
              <a:gd name="connsiteX125" fmla="*/ 647384 w 3570545"/>
              <a:gd name="connsiteY125" fmla="*/ 170572 h 1042970"/>
              <a:gd name="connsiteX126" fmla="*/ 698523 w 3570545"/>
              <a:gd name="connsiteY126" fmla="*/ 173698 h 1042970"/>
              <a:gd name="connsiteX127" fmla="*/ 715495 w 3570545"/>
              <a:gd name="connsiteY127" fmla="*/ 173922 h 1042970"/>
              <a:gd name="connsiteX128" fmla="*/ 736487 w 3570545"/>
              <a:gd name="connsiteY128" fmla="*/ 177494 h 1042970"/>
              <a:gd name="connsiteX129" fmla="*/ 753459 w 3570545"/>
              <a:gd name="connsiteY129" fmla="*/ 177048 h 1042970"/>
              <a:gd name="connsiteX130" fmla="*/ 769537 w 3570545"/>
              <a:gd name="connsiteY130" fmla="*/ 180844 h 1042970"/>
              <a:gd name="connsiteX131" fmla="*/ 790082 w 3570545"/>
              <a:gd name="connsiteY131" fmla="*/ 185087 h 1042970"/>
              <a:gd name="connsiteX132" fmla="*/ 806831 w 3570545"/>
              <a:gd name="connsiteY132" fmla="*/ 187990 h 1042970"/>
              <a:gd name="connsiteX133" fmla="*/ 823133 w 3570545"/>
              <a:gd name="connsiteY133" fmla="*/ 189777 h 1042970"/>
              <a:gd name="connsiteX134" fmla="*/ 882088 w 3570545"/>
              <a:gd name="connsiteY134" fmla="*/ 185980 h 1042970"/>
              <a:gd name="connsiteX135" fmla="*/ 889681 w 3570545"/>
              <a:gd name="connsiteY135" fmla="*/ 189554 h 1042970"/>
              <a:gd name="connsiteX136" fmla="*/ 910226 w 3570545"/>
              <a:gd name="connsiteY136" fmla="*/ 194466 h 1042970"/>
              <a:gd name="connsiteX137" fmla="*/ 956005 w 3570545"/>
              <a:gd name="connsiteY137" fmla="*/ 188660 h 1042970"/>
              <a:gd name="connsiteX138" fmla="*/ 1878519 w 3570545"/>
              <a:gd name="connsiteY138" fmla="*/ 232206 h 1042970"/>
              <a:gd name="connsiteX139" fmla="*/ 1989060 w 3570545"/>
              <a:gd name="connsiteY139" fmla="*/ 241809 h 1042970"/>
              <a:gd name="connsiteX140" fmla="*/ 2001789 w 3570545"/>
              <a:gd name="connsiteY140" fmla="*/ 241363 h 1042970"/>
              <a:gd name="connsiteX141" fmla="*/ 2091562 w 3570545"/>
              <a:gd name="connsiteY141" fmla="*/ 238683 h 1042970"/>
              <a:gd name="connsiteX142" fmla="*/ 2202772 w 3570545"/>
              <a:gd name="connsiteY142" fmla="*/ 244042 h 1042970"/>
              <a:gd name="connsiteX143" fmla="*/ 2690269 w 3570545"/>
              <a:gd name="connsiteY143" fmla="*/ 258558 h 1042970"/>
              <a:gd name="connsiteX144" fmla="*/ 2874280 w 3570545"/>
              <a:gd name="connsiteY144" fmla="*/ 264811 h 1042970"/>
              <a:gd name="connsiteX145" fmla="*/ 3070127 w 3570545"/>
              <a:gd name="connsiteY145" fmla="*/ 295181 h 1042970"/>
              <a:gd name="connsiteX146" fmla="*/ 3023901 w 3570545"/>
              <a:gd name="connsiteY146" fmla="*/ 294288 h 1042970"/>
              <a:gd name="connsiteX147" fmla="*/ 2767089 w 3570545"/>
              <a:gd name="connsiteY147" fmla="*/ 286919 h 1042970"/>
              <a:gd name="connsiteX148" fmla="*/ 2766866 w 3570545"/>
              <a:gd name="connsiteY148" fmla="*/ 298308 h 1042970"/>
              <a:gd name="connsiteX149" fmla="*/ 2881649 w 3570545"/>
              <a:gd name="connsiteY149" fmla="*/ 309250 h 1042970"/>
              <a:gd name="connsiteX150" fmla="*/ 3017872 w 3570545"/>
              <a:gd name="connsiteY150" fmla="*/ 319523 h 1042970"/>
              <a:gd name="connsiteX151" fmla="*/ 3164813 w 3570545"/>
              <a:gd name="connsiteY151" fmla="*/ 344087 h 1042970"/>
              <a:gd name="connsiteX152" fmla="*/ 3177095 w 3570545"/>
              <a:gd name="connsiteY152" fmla="*/ 347214 h 1042970"/>
              <a:gd name="connsiteX153" fmla="*/ 3240070 w 3570545"/>
              <a:gd name="connsiteY153" fmla="*/ 359719 h 1042970"/>
              <a:gd name="connsiteX154" fmla="*/ 3270441 w 3570545"/>
              <a:gd name="connsiteY154" fmla="*/ 374458 h 1042970"/>
              <a:gd name="connsiteX155" fmla="*/ 3458025 w 3570545"/>
              <a:gd name="connsiteY155" fmla="*/ 417781 h 1042970"/>
              <a:gd name="connsiteX156" fmla="*/ 3484376 w 3570545"/>
              <a:gd name="connsiteY156" fmla="*/ 443239 h 1042970"/>
              <a:gd name="connsiteX157" fmla="*/ 3568789 w 3570545"/>
              <a:gd name="connsiteY157" fmla="*/ 472047 h 1042970"/>
              <a:gd name="connsiteX158" fmla="*/ 3567226 w 3570545"/>
              <a:gd name="connsiteY158" fmla="*/ 478076 h 1042970"/>
              <a:gd name="connsiteX159" fmla="*/ 3483706 w 3570545"/>
              <a:gd name="connsiteY159" fmla="*/ 461998 h 1042970"/>
              <a:gd name="connsiteX160" fmla="*/ 3449763 w 3570545"/>
              <a:gd name="connsiteY160" fmla="*/ 474280 h 1042970"/>
              <a:gd name="connsiteX161" fmla="*/ 3472094 w 3570545"/>
              <a:gd name="connsiteY161" fmla="*/ 491029 h 1042970"/>
              <a:gd name="connsiteX162" fmla="*/ 3459142 w 3570545"/>
              <a:gd name="connsiteY162" fmla="*/ 500631 h 1042970"/>
              <a:gd name="connsiteX163" fmla="*/ 3409119 w 3570545"/>
              <a:gd name="connsiteY163" fmla="*/ 498621 h 1042970"/>
              <a:gd name="connsiteX164" fmla="*/ 3396613 w 3570545"/>
              <a:gd name="connsiteY164" fmla="*/ 498621 h 1042970"/>
              <a:gd name="connsiteX165" fmla="*/ 3409119 w 3570545"/>
              <a:gd name="connsiteY165" fmla="*/ 505767 h 1042970"/>
              <a:gd name="connsiteX166" fmla="*/ 3439267 w 3570545"/>
              <a:gd name="connsiteY166" fmla="*/ 516486 h 1042970"/>
              <a:gd name="connsiteX167" fmla="*/ 3424305 w 3570545"/>
              <a:gd name="connsiteY167" fmla="*/ 528322 h 1042970"/>
              <a:gd name="connsiteX168" fmla="*/ 3460928 w 3570545"/>
              <a:gd name="connsiteY168" fmla="*/ 545741 h 1042970"/>
              <a:gd name="connsiteX169" fmla="*/ 3508048 w 3570545"/>
              <a:gd name="connsiteY169" fmla="*/ 571869 h 1042970"/>
              <a:gd name="connsiteX170" fmla="*/ 3525690 w 3570545"/>
              <a:gd name="connsiteY170" fmla="*/ 581248 h 1042970"/>
              <a:gd name="connsiteX171" fmla="*/ 3530379 w 3570545"/>
              <a:gd name="connsiteY171" fmla="*/ 612512 h 1042970"/>
              <a:gd name="connsiteX172" fmla="*/ 3481697 w 3570545"/>
              <a:gd name="connsiteY172" fmla="*/ 617871 h 1042970"/>
              <a:gd name="connsiteX173" fmla="*/ 3496212 w 3570545"/>
              <a:gd name="connsiteY173" fmla="*/ 641096 h 1042970"/>
              <a:gd name="connsiteX174" fmla="*/ 3515640 w 3570545"/>
              <a:gd name="connsiteY174" fmla="*/ 664767 h 1042970"/>
              <a:gd name="connsiteX175" fmla="*/ 3479464 w 3570545"/>
              <a:gd name="connsiteY175" fmla="*/ 674370 h 1042970"/>
              <a:gd name="connsiteX176" fmla="*/ 3437927 w 3570545"/>
              <a:gd name="connsiteY176" fmla="*/ 674593 h 1042970"/>
              <a:gd name="connsiteX177" fmla="*/ 3438150 w 3570545"/>
              <a:gd name="connsiteY177" fmla="*/ 681739 h 1042970"/>
              <a:gd name="connsiteX178" fmla="*/ 3475890 w 3570545"/>
              <a:gd name="connsiteY178" fmla="*/ 702954 h 1042970"/>
              <a:gd name="connsiteX179" fmla="*/ 3401080 w 3570545"/>
              <a:gd name="connsiteY179" fmla="*/ 728636 h 1042970"/>
              <a:gd name="connsiteX180" fmla="*/ 3428324 w 3570545"/>
              <a:gd name="connsiteY180" fmla="*/ 764589 h 1042970"/>
              <a:gd name="connsiteX181" fmla="*/ 3481250 w 3570545"/>
              <a:gd name="connsiteY181" fmla="*/ 779328 h 1042970"/>
              <a:gd name="connsiteX182" fmla="*/ 3478347 w 3570545"/>
              <a:gd name="connsiteY182" fmla="*/ 788707 h 1042970"/>
              <a:gd name="connsiteX183" fmla="*/ 3397954 w 3570545"/>
              <a:gd name="connsiteY183" fmla="*/ 785134 h 1042970"/>
              <a:gd name="connsiteX184" fmla="*/ 3395274 w 3570545"/>
              <a:gd name="connsiteY184" fmla="*/ 796747 h 1042970"/>
              <a:gd name="connsiteX185" fmla="*/ 3434354 w 3570545"/>
              <a:gd name="connsiteY185" fmla="*/ 811038 h 1042970"/>
              <a:gd name="connsiteX186" fmla="*/ 3416489 w 3570545"/>
              <a:gd name="connsiteY186" fmla="*/ 816621 h 1042970"/>
              <a:gd name="connsiteX187" fmla="*/ 3361107 w 3570545"/>
              <a:gd name="connsiteY187" fmla="*/ 814835 h 1042970"/>
              <a:gd name="connsiteX188" fmla="*/ 3336765 w 3570545"/>
              <a:gd name="connsiteY188" fmla="*/ 821758 h 1042970"/>
              <a:gd name="connsiteX189" fmla="*/ 3314280 w 3570545"/>
              <a:gd name="connsiteY189" fmla="*/ 833095 h 1042970"/>
              <a:gd name="connsiteX190" fmla="*/ 3304966 w 3570545"/>
              <a:gd name="connsiteY190" fmla="*/ 839778 h 1042970"/>
              <a:gd name="connsiteX191" fmla="*/ 3306208 w 3570545"/>
              <a:gd name="connsiteY191" fmla="*/ 840314 h 1042970"/>
              <a:gd name="connsiteX192" fmla="*/ 3303937 w 3570545"/>
              <a:gd name="connsiteY192" fmla="*/ 840517 h 1042970"/>
              <a:gd name="connsiteX193" fmla="*/ 3303938 w 3570545"/>
              <a:gd name="connsiteY193" fmla="*/ 840516 h 1042970"/>
              <a:gd name="connsiteX194" fmla="*/ 3303352 w 3570545"/>
              <a:gd name="connsiteY194" fmla="*/ 839986 h 1042970"/>
              <a:gd name="connsiteX195" fmla="*/ 3284510 w 3570545"/>
              <a:gd name="connsiteY195" fmla="*/ 846322 h 1042970"/>
              <a:gd name="connsiteX196" fmla="*/ 3278480 w 3570545"/>
              <a:gd name="connsiteY196" fmla="*/ 872004 h 1042970"/>
              <a:gd name="connsiteX197" fmla="*/ 3241410 w 3570545"/>
              <a:gd name="connsiteY197" fmla="*/ 894335 h 1042970"/>
              <a:gd name="connsiteX198" fmla="*/ 3062758 w 3570545"/>
              <a:gd name="connsiteY198" fmla="*/ 909967 h 1042970"/>
              <a:gd name="connsiteX199" fmla="*/ 3062981 w 3570545"/>
              <a:gd name="connsiteY199" fmla="*/ 915773 h 1042970"/>
              <a:gd name="connsiteX200" fmla="*/ 3093575 w 3570545"/>
              <a:gd name="connsiteY200" fmla="*/ 920016 h 1042970"/>
              <a:gd name="connsiteX201" fmla="*/ 3081963 w 3570545"/>
              <a:gd name="connsiteY201" fmla="*/ 922696 h 1042970"/>
              <a:gd name="connsiteX202" fmla="*/ 3061418 w 3570545"/>
              <a:gd name="connsiteY202" fmla="*/ 938328 h 1042970"/>
              <a:gd name="connsiteX203" fmla="*/ 3077720 w 3570545"/>
              <a:gd name="connsiteY203" fmla="*/ 951504 h 1042970"/>
              <a:gd name="connsiteX204" fmla="*/ 3072807 w 3570545"/>
              <a:gd name="connsiteY204" fmla="*/ 968699 h 1042970"/>
              <a:gd name="connsiteX205" fmla="*/ 1700984 w 3570545"/>
              <a:gd name="connsiteY205" fmla="*/ 972942 h 1042970"/>
              <a:gd name="connsiteX206" fmla="*/ 1692498 w 3570545"/>
              <a:gd name="connsiteY206" fmla="*/ 973612 h 1042970"/>
              <a:gd name="connsiteX207" fmla="*/ 1582180 w 3570545"/>
              <a:gd name="connsiteY207" fmla="*/ 974728 h 1042970"/>
              <a:gd name="connsiteX208" fmla="*/ 1536177 w 3570545"/>
              <a:gd name="connsiteY208" fmla="*/ 973389 h 1042970"/>
              <a:gd name="connsiteX209" fmla="*/ 1464940 w 3570545"/>
              <a:gd name="connsiteY209" fmla="*/ 968029 h 1042970"/>
              <a:gd name="connsiteX210" fmla="*/ 1423403 w 3570545"/>
              <a:gd name="connsiteY210" fmla="*/ 965126 h 1042970"/>
              <a:gd name="connsiteX211" fmla="*/ 1364225 w 3570545"/>
              <a:gd name="connsiteY211" fmla="*/ 967582 h 1042970"/>
              <a:gd name="connsiteX212" fmla="*/ 1310183 w 3570545"/>
              <a:gd name="connsiteY212" fmla="*/ 959543 h 1042970"/>
              <a:gd name="connsiteX213" fmla="*/ 1220857 w 3570545"/>
              <a:gd name="connsiteY213" fmla="*/ 959766 h 1042970"/>
              <a:gd name="connsiteX214" fmla="*/ 1179097 w 3570545"/>
              <a:gd name="connsiteY214" fmla="*/ 951280 h 1042970"/>
              <a:gd name="connsiteX215" fmla="*/ 679095 w 3570545"/>
              <a:gd name="connsiteY215" fmla="*/ 915550 h 1042970"/>
              <a:gd name="connsiteX216" fmla="*/ 505579 w 3570545"/>
              <a:gd name="connsiteY216" fmla="*/ 923590 h 1042970"/>
              <a:gd name="connsiteX217" fmla="*/ 663909 w 3570545"/>
              <a:gd name="connsiteY217" fmla="*/ 942348 h 1042970"/>
              <a:gd name="connsiteX218" fmla="*/ 639791 w 3570545"/>
              <a:gd name="connsiteY218" fmla="*/ 950164 h 1042970"/>
              <a:gd name="connsiteX219" fmla="*/ 606071 w 3570545"/>
              <a:gd name="connsiteY219" fmla="*/ 965349 h 1042970"/>
              <a:gd name="connsiteX220" fmla="*/ 499103 w 3570545"/>
              <a:gd name="connsiteY220" fmla="*/ 961553 h 1042970"/>
              <a:gd name="connsiteX221" fmla="*/ 267749 w 3570545"/>
              <a:gd name="connsiteY221" fmla="*/ 958426 h 1042970"/>
              <a:gd name="connsiteX222" fmla="*/ 188919 w 3570545"/>
              <a:gd name="connsiteY222" fmla="*/ 948377 h 1042970"/>
              <a:gd name="connsiteX223" fmla="*/ 186909 w 3570545"/>
              <a:gd name="connsiteY223" fmla="*/ 902821 h 1042970"/>
              <a:gd name="connsiteX224" fmla="*/ 181326 w 3570545"/>
              <a:gd name="connsiteY224" fmla="*/ 883839 h 1042970"/>
              <a:gd name="connsiteX225" fmla="*/ 142916 w 3570545"/>
              <a:gd name="connsiteY225" fmla="*/ 865304 h 1042970"/>
              <a:gd name="connsiteX226" fmla="*/ 123711 w 3570545"/>
              <a:gd name="connsiteY226" fmla="*/ 856595 h 1042970"/>
              <a:gd name="connsiteX227" fmla="*/ 103389 w 3570545"/>
              <a:gd name="connsiteY227" fmla="*/ 835157 h 1042970"/>
              <a:gd name="connsiteX228" fmla="*/ 90213 w 3570545"/>
              <a:gd name="connsiteY228" fmla="*/ 798087 h 1042970"/>
              <a:gd name="connsiteX229" fmla="*/ 76815 w 3570545"/>
              <a:gd name="connsiteY229" fmla="*/ 782678 h 1042970"/>
              <a:gd name="connsiteX230" fmla="*/ 62746 w 3570545"/>
              <a:gd name="connsiteY230" fmla="*/ 752530 h 1042970"/>
              <a:gd name="connsiteX231" fmla="*/ 43317 w 3570545"/>
              <a:gd name="connsiteY231" fmla="*/ 705411 h 1042970"/>
              <a:gd name="connsiteX232" fmla="*/ 58949 w 3570545"/>
              <a:gd name="connsiteY232" fmla="*/ 632164 h 1042970"/>
              <a:gd name="connsiteX233" fmla="*/ 46890 w 3570545"/>
              <a:gd name="connsiteY233" fmla="*/ 611395 h 1042970"/>
              <a:gd name="connsiteX234" fmla="*/ 35055 w 3570545"/>
              <a:gd name="connsiteY234" fmla="*/ 570752 h 1042970"/>
              <a:gd name="connsiteX235" fmla="*/ 35278 w 3570545"/>
              <a:gd name="connsiteY235" fmla="*/ 562489 h 1042970"/>
              <a:gd name="connsiteX236" fmla="*/ 37065 w 3570545"/>
              <a:gd name="connsiteY236" fmla="*/ 520060 h 1042970"/>
              <a:gd name="connsiteX237" fmla="*/ 22326 w 3570545"/>
              <a:gd name="connsiteY237" fmla="*/ 507107 h 1042970"/>
              <a:gd name="connsiteX238" fmla="*/ 20316 w 3570545"/>
              <a:gd name="connsiteY238" fmla="*/ 480309 h 1042970"/>
              <a:gd name="connsiteX239" fmla="*/ 13393 w 3570545"/>
              <a:gd name="connsiteY239" fmla="*/ 450608 h 1042970"/>
              <a:gd name="connsiteX240" fmla="*/ 31928 w 3570545"/>
              <a:gd name="connsiteY240" fmla="*/ 433190 h 1042970"/>
              <a:gd name="connsiteX241" fmla="*/ 28132 w 3570545"/>
              <a:gd name="connsiteY241" fmla="*/ 390313 h 1042970"/>
              <a:gd name="connsiteX242" fmla="*/ 21879 w 3570545"/>
              <a:gd name="connsiteY242" fmla="*/ 365079 h 1042970"/>
              <a:gd name="connsiteX243" fmla="*/ 2227 w 3570545"/>
              <a:gd name="connsiteY243" fmla="*/ 334931 h 1042970"/>
              <a:gd name="connsiteX244" fmla="*/ 7140 w 3570545"/>
              <a:gd name="connsiteY244" fmla="*/ 289822 h 1042970"/>
              <a:gd name="connsiteX245" fmla="*/ 23219 w 3570545"/>
              <a:gd name="connsiteY245" fmla="*/ 260344 h 1042970"/>
              <a:gd name="connsiteX246" fmla="*/ 73242 w 3570545"/>
              <a:gd name="connsiteY246" fmla="*/ 205632 h 1042970"/>
              <a:gd name="connsiteX247" fmla="*/ 134876 w 3570545"/>
              <a:gd name="connsiteY247" fmla="*/ 179057 h 1042970"/>
              <a:gd name="connsiteX248" fmla="*/ 187132 w 3570545"/>
              <a:gd name="connsiteY248" fmla="*/ 161416 h 1042970"/>
              <a:gd name="connsiteX249" fmla="*/ 254797 w 3570545"/>
              <a:gd name="connsiteY249" fmla="*/ 157173 h 1042970"/>
              <a:gd name="connsiteX250" fmla="*/ 351715 w 3570545"/>
              <a:gd name="connsiteY250" fmla="*/ 163202 h 1042970"/>
              <a:gd name="connsiteX251" fmla="*/ 399281 w 3570545"/>
              <a:gd name="connsiteY251" fmla="*/ 155163 h 1042970"/>
              <a:gd name="connsiteX252" fmla="*/ 468062 w 3570545"/>
              <a:gd name="connsiteY252" fmla="*/ 162756 h 1042970"/>
              <a:gd name="connsiteX253" fmla="*/ 484364 w 3570545"/>
              <a:gd name="connsiteY253" fmla="*/ 151367 h 1042970"/>
              <a:gd name="connsiteX254" fmla="*/ 502453 w 3570545"/>
              <a:gd name="connsiteY254" fmla="*/ 104024 h 1042970"/>
              <a:gd name="connsiteX255" fmla="*/ 520318 w 3570545"/>
              <a:gd name="connsiteY255" fmla="*/ 88392 h 1042970"/>
              <a:gd name="connsiteX256" fmla="*/ 58530 w 3570545"/>
              <a:gd name="connsiteY256" fmla="*/ 87359 h 1042970"/>
              <a:gd name="connsiteX257" fmla="*/ 77037 w 3570545"/>
              <a:gd name="connsiteY257" fmla="*/ 94868 h 1042970"/>
              <a:gd name="connsiteX258" fmla="*/ 109195 w 3570545"/>
              <a:gd name="connsiteY258" fmla="*/ 104694 h 1042970"/>
              <a:gd name="connsiteX259" fmla="*/ 157877 w 3570545"/>
              <a:gd name="connsiteY259" fmla="*/ 113627 h 1042970"/>
              <a:gd name="connsiteX260" fmla="*/ 151401 w 3570545"/>
              <a:gd name="connsiteY260" fmla="*/ 138861 h 1042970"/>
              <a:gd name="connsiteX261" fmla="*/ 79717 w 3570545"/>
              <a:gd name="connsiteY261" fmla="*/ 143774 h 1042970"/>
              <a:gd name="connsiteX262" fmla="*/ 74134 w 3570545"/>
              <a:gd name="connsiteY262" fmla="*/ 113627 h 1042970"/>
              <a:gd name="connsiteX263" fmla="*/ 47336 w 3570545"/>
              <a:gd name="connsiteY263" fmla="*/ 124792 h 1042970"/>
              <a:gd name="connsiteX264" fmla="*/ 18529 w 3570545"/>
              <a:gd name="connsiteY264" fmla="*/ 128142 h 1042970"/>
              <a:gd name="connsiteX265" fmla="*/ 32821 w 3570545"/>
              <a:gd name="connsiteY265" fmla="*/ 103130 h 1042970"/>
              <a:gd name="connsiteX266" fmla="*/ 58530 w 3570545"/>
              <a:gd name="connsiteY266" fmla="*/ 87359 h 1042970"/>
              <a:gd name="connsiteX267" fmla="*/ 355958 w 3570545"/>
              <a:gd name="connsiteY267" fmla="*/ 61371 h 1042970"/>
              <a:gd name="connsiteX268" fmla="*/ 357074 w 3570545"/>
              <a:gd name="connsiteY268" fmla="*/ 63157 h 1042970"/>
              <a:gd name="connsiteX269" fmla="*/ 353724 w 3570545"/>
              <a:gd name="connsiteY269" fmla="*/ 65614 h 1042970"/>
              <a:gd name="connsiteX270" fmla="*/ 325140 w 3570545"/>
              <a:gd name="connsiteY270" fmla="*/ 74100 h 1042970"/>
              <a:gd name="connsiteX271" fmla="*/ 180209 w 3570545"/>
              <a:gd name="connsiteY271" fmla="*/ 86382 h 1042970"/>
              <a:gd name="connsiteX272" fmla="*/ 178869 w 3570545"/>
              <a:gd name="connsiteY272" fmla="*/ 76780 h 1042970"/>
              <a:gd name="connsiteX273" fmla="*/ 202317 w 3570545"/>
              <a:gd name="connsiteY273" fmla="*/ 67177 h 1042970"/>
              <a:gd name="connsiteX274" fmla="*/ 355958 w 3570545"/>
              <a:gd name="connsiteY274" fmla="*/ 61371 h 1042970"/>
              <a:gd name="connsiteX275" fmla="*/ 132419 w 3570545"/>
              <a:gd name="connsiteY275" fmla="*/ 42612 h 1042970"/>
              <a:gd name="connsiteX276" fmla="*/ 153857 w 3570545"/>
              <a:gd name="connsiteY276" fmla="*/ 55788 h 1042970"/>
              <a:gd name="connsiteX277" fmla="*/ 130186 w 3570545"/>
              <a:gd name="connsiteY277" fmla="*/ 58691 h 1042970"/>
              <a:gd name="connsiteX278" fmla="*/ 124157 w 3570545"/>
              <a:gd name="connsiteY278" fmla="*/ 54448 h 1042970"/>
              <a:gd name="connsiteX279" fmla="*/ 132419 w 3570545"/>
              <a:gd name="connsiteY279" fmla="*/ 42612 h 1042970"/>
              <a:gd name="connsiteX280" fmla="*/ 369357 w 3570545"/>
              <a:gd name="connsiteY280" fmla="*/ 629 h 1042970"/>
              <a:gd name="connsiteX281" fmla="*/ 434342 w 3570545"/>
              <a:gd name="connsiteY281" fmla="*/ 17377 h 1042970"/>
              <a:gd name="connsiteX282" fmla="*/ 434119 w 3570545"/>
              <a:gd name="connsiteY282" fmla="*/ 24747 h 1042970"/>
              <a:gd name="connsiteX283" fmla="*/ 377843 w 3570545"/>
              <a:gd name="connsiteY283" fmla="*/ 41272 h 1042970"/>
              <a:gd name="connsiteX284" fmla="*/ 355735 w 3570545"/>
              <a:gd name="connsiteY284" fmla="*/ 34126 h 1042970"/>
              <a:gd name="connsiteX285" fmla="*/ 350599 w 3570545"/>
              <a:gd name="connsiteY285" fmla="*/ 7775 h 1042970"/>
              <a:gd name="connsiteX286" fmla="*/ 369357 w 3570545"/>
              <a:gd name="connsiteY286" fmla="*/ 629 h 104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3570545" h="1042970">
                <a:moveTo>
                  <a:pt x="2518539" y="1037480"/>
                </a:moveTo>
                <a:cubicBezTo>
                  <a:pt x="2537744" y="1035917"/>
                  <a:pt x="2537074" y="1044849"/>
                  <a:pt x="2517422" y="1042393"/>
                </a:cubicBezTo>
                <a:cubicBezTo>
                  <a:pt x="2511840" y="1041723"/>
                  <a:pt x="2512956" y="1037926"/>
                  <a:pt x="2518539" y="1037480"/>
                </a:cubicBezTo>
                <a:close/>
                <a:moveTo>
                  <a:pt x="2431223" y="1037480"/>
                </a:moveTo>
                <a:cubicBezTo>
                  <a:pt x="2434796" y="1037703"/>
                  <a:pt x="2433679" y="1043733"/>
                  <a:pt x="2426756" y="1042393"/>
                </a:cubicBezTo>
                <a:cubicBezTo>
                  <a:pt x="2421397" y="1041276"/>
                  <a:pt x="2420727" y="1037480"/>
                  <a:pt x="2431223" y="1037480"/>
                </a:cubicBezTo>
                <a:close/>
                <a:moveTo>
                  <a:pt x="2367132" y="1037480"/>
                </a:moveTo>
                <a:cubicBezTo>
                  <a:pt x="2370482" y="1037703"/>
                  <a:pt x="2371375" y="1039490"/>
                  <a:pt x="2369365" y="1041277"/>
                </a:cubicBezTo>
                <a:cubicBezTo>
                  <a:pt x="2368695" y="1041723"/>
                  <a:pt x="2367132" y="1041277"/>
                  <a:pt x="2366015" y="1041277"/>
                </a:cubicBezTo>
                <a:cubicBezTo>
                  <a:pt x="2365346" y="1040383"/>
                  <a:pt x="2364899" y="1039713"/>
                  <a:pt x="2364229" y="1038820"/>
                </a:cubicBezTo>
                <a:cubicBezTo>
                  <a:pt x="2365122" y="1038373"/>
                  <a:pt x="2366239" y="1037257"/>
                  <a:pt x="2367132" y="1037480"/>
                </a:cubicBezTo>
                <a:close/>
                <a:moveTo>
                  <a:pt x="2662577" y="1037257"/>
                </a:moveTo>
                <a:cubicBezTo>
                  <a:pt x="2663694" y="1037704"/>
                  <a:pt x="2665481" y="1037927"/>
                  <a:pt x="2665704" y="1038597"/>
                </a:cubicBezTo>
                <a:cubicBezTo>
                  <a:pt x="2666374" y="1041053"/>
                  <a:pt x="2664587" y="1042170"/>
                  <a:pt x="2661238" y="1041500"/>
                </a:cubicBezTo>
                <a:cubicBezTo>
                  <a:pt x="2660568" y="1041277"/>
                  <a:pt x="2659898" y="1039937"/>
                  <a:pt x="2659451" y="1039044"/>
                </a:cubicBezTo>
                <a:cubicBezTo>
                  <a:pt x="2660568" y="1038374"/>
                  <a:pt x="2661684" y="1037927"/>
                  <a:pt x="2662577" y="1037257"/>
                </a:cubicBezTo>
                <a:close/>
                <a:moveTo>
                  <a:pt x="2617412" y="1034661"/>
                </a:moveTo>
                <a:cubicBezTo>
                  <a:pt x="2624111" y="1034689"/>
                  <a:pt x="2630420" y="1035693"/>
                  <a:pt x="2632653" y="1038819"/>
                </a:cubicBezTo>
                <a:cubicBezTo>
                  <a:pt x="2636450" y="1044179"/>
                  <a:pt x="2602059" y="1043063"/>
                  <a:pt x="2567669" y="1042393"/>
                </a:cubicBezTo>
                <a:cubicBezTo>
                  <a:pt x="2566552" y="1042393"/>
                  <a:pt x="2565436" y="1040830"/>
                  <a:pt x="2564319" y="1039936"/>
                </a:cubicBezTo>
                <a:cubicBezTo>
                  <a:pt x="2571465" y="1031227"/>
                  <a:pt x="2585087" y="1039490"/>
                  <a:pt x="2599826" y="1036363"/>
                </a:cubicBezTo>
                <a:cubicBezTo>
                  <a:pt x="2603622" y="1035582"/>
                  <a:pt x="2610712" y="1034633"/>
                  <a:pt x="2617412" y="1034661"/>
                </a:cubicBezTo>
                <a:close/>
                <a:moveTo>
                  <a:pt x="2229486" y="1029413"/>
                </a:moveTo>
                <a:cubicBezTo>
                  <a:pt x="2234203" y="1029106"/>
                  <a:pt x="2239395" y="1030223"/>
                  <a:pt x="2240512" y="1034131"/>
                </a:cubicBezTo>
                <a:cubicBezTo>
                  <a:pt x="2234706" y="1037927"/>
                  <a:pt x="2223317" y="1037480"/>
                  <a:pt x="2221307" y="1033237"/>
                </a:cubicBezTo>
                <a:cubicBezTo>
                  <a:pt x="2220525" y="1031451"/>
                  <a:pt x="2224768" y="1029720"/>
                  <a:pt x="2229486" y="1029413"/>
                </a:cubicBezTo>
                <a:close/>
                <a:moveTo>
                  <a:pt x="1969631" y="1029217"/>
                </a:moveTo>
                <a:cubicBezTo>
                  <a:pt x="1992633" y="1030557"/>
                  <a:pt x="2024343" y="1026761"/>
                  <a:pt x="2031266" y="1032567"/>
                </a:cubicBezTo>
                <a:cubicBezTo>
                  <a:pt x="2021217" y="1039266"/>
                  <a:pt x="2008265" y="1033684"/>
                  <a:pt x="1989953" y="1034800"/>
                </a:cubicBezTo>
                <a:cubicBezTo>
                  <a:pt x="1985487" y="1034800"/>
                  <a:pt x="1977001" y="1034800"/>
                  <a:pt x="1968515" y="1034800"/>
                </a:cubicBezTo>
                <a:cubicBezTo>
                  <a:pt x="1963155" y="1034800"/>
                  <a:pt x="1963825" y="1028994"/>
                  <a:pt x="1969631" y="1029217"/>
                </a:cubicBezTo>
                <a:close/>
                <a:moveTo>
                  <a:pt x="2175304" y="1028770"/>
                </a:moveTo>
                <a:cubicBezTo>
                  <a:pt x="2177761" y="1029217"/>
                  <a:pt x="2186246" y="1028324"/>
                  <a:pt x="2186246" y="1032567"/>
                </a:cubicBezTo>
                <a:cubicBezTo>
                  <a:pt x="2186246" y="1037256"/>
                  <a:pt x="2179100" y="1036810"/>
                  <a:pt x="2175304" y="1036810"/>
                </a:cubicBezTo>
                <a:cubicBezTo>
                  <a:pt x="2166148" y="1037033"/>
                  <a:pt x="2166818" y="1028547"/>
                  <a:pt x="2175304" y="1028770"/>
                </a:cubicBezTo>
                <a:close/>
                <a:moveTo>
                  <a:pt x="1797983" y="1021060"/>
                </a:moveTo>
                <a:cubicBezTo>
                  <a:pt x="1807686" y="1021416"/>
                  <a:pt x="1821573" y="1022686"/>
                  <a:pt x="1841225" y="1025421"/>
                </a:cubicBezTo>
                <a:cubicBezTo>
                  <a:pt x="1849711" y="1026537"/>
                  <a:pt x="1858197" y="1027654"/>
                  <a:pt x="1866683" y="1027207"/>
                </a:cubicBezTo>
                <a:cubicBezTo>
                  <a:pt x="1883655" y="1026091"/>
                  <a:pt x="1900627" y="1028101"/>
                  <a:pt x="1917599" y="1028548"/>
                </a:cubicBezTo>
                <a:cubicBezTo>
                  <a:pt x="1920279" y="1028548"/>
                  <a:pt x="1924299" y="1034353"/>
                  <a:pt x="1916483" y="1034800"/>
                </a:cubicBezTo>
                <a:cubicBezTo>
                  <a:pt x="1831846" y="1037703"/>
                  <a:pt x="1813758" y="1032120"/>
                  <a:pt x="1780930" y="1027654"/>
                </a:cubicBezTo>
                <a:cubicBezTo>
                  <a:pt x="1777413" y="1027152"/>
                  <a:pt x="1768872" y="1019992"/>
                  <a:pt x="1797983" y="1021060"/>
                </a:cubicBezTo>
                <a:close/>
                <a:moveTo>
                  <a:pt x="1664666" y="1015316"/>
                </a:moveTo>
                <a:cubicBezTo>
                  <a:pt x="1674129" y="1016544"/>
                  <a:pt x="1691827" y="1018721"/>
                  <a:pt x="1737830" y="1019614"/>
                </a:cubicBezTo>
                <a:cubicBezTo>
                  <a:pt x="1740063" y="1019614"/>
                  <a:pt x="1757705" y="1028547"/>
                  <a:pt x="1714605" y="1026760"/>
                </a:cubicBezTo>
                <a:cubicBezTo>
                  <a:pt x="1682448" y="1025420"/>
                  <a:pt x="1667262" y="1027207"/>
                  <a:pt x="1642698" y="1023857"/>
                </a:cubicBezTo>
                <a:cubicBezTo>
                  <a:pt x="1635775" y="1022964"/>
                  <a:pt x="1637115" y="1017604"/>
                  <a:pt x="1640911" y="1016711"/>
                </a:cubicBezTo>
                <a:cubicBezTo>
                  <a:pt x="1653975" y="1013808"/>
                  <a:pt x="1655203" y="1014087"/>
                  <a:pt x="1664666" y="1015316"/>
                </a:cubicBezTo>
                <a:close/>
                <a:moveTo>
                  <a:pt x="1545556" y="1014032"/>
                </a:moveTo>
                <a:cubicBezTo>
                  <a:pt x="1550469" y="1017605"/>
                  <a:pt x="1534614" y="1018945"/>
                  <a:pt x="1533051" y="1015819"/>
                </a:cubicBezTo>
                <a:cubicBezTo>
                  <a:pt x="1531264" y="1011575"/>
                  <a:pt x="1541537" y="1011352"/>
                  <a:pt x="1545556" y="1014032"/>
                </a:cubicBezTo>
                <a:close/>
                <a:moveTo>
                  <a:pt x="1602055" y="1013585"/>
                </a:moveTo>
                <a:cubicBezTo>
                  <a:pt x="1603171" y="1013808"/>
                  <a:pt x="1604064" y="1014925"/>
                  <a:pt x="1605181" y="1015818"/>
                </a:cubicBezTo>
                <a:cubicBezTo>
                  <a:pt x="1597588" y="1024527"/>
                  <a:pt x="1570344" y="1010235"/>
                  <a:pt x="1602055" y="1013585"/>
                </a:cubicBezTo>
                <a:close/>
                <a:moveTo>
                  <a:pt x="1360944" y="1001750"/>
                </a:moveTo>
                <a:cubicBezTo>
                  <a:pt x="1406333" y="1002797"/>
                  <a:pt x="1494808" y="1014144"/>
                  <a:pt x="1495980" y="1015819"/>
                </a:cubicBezTo>
                <a:cubicBezTo>
                  <a:pt x="1465610" y="1020731"/>
                  <a:pt x="1349486" y="1012022"/>
                  <a:pt x="1338990" y="1010236"/>
                </a:cubicBezTo>
                <a:cubicBezTo>
                  <a:pt x="1336087" y="1009789"/>
                  <a:pt x="1334301" y="1006886"/>
                  <a:pt x="1334747" y="1004876"/>
                </a:cubicBezTo>
                <a:cubicBezTo>
                  <a:pt x="1335473" y="1002196"/>
                  <a:pt x="1345815" y="1001401"/>
                  <a:pt x="1360944" y="1001750"/>
                </a:cubicBezTo>
                <a:close/>
                <a:moveTo>
                  <a:pt x="1202991" y="998846"/>
                </a:moveTo>
                <a:cubicBezTo>
                  <a:pt x="1220186" y="1003982"/>
                  <a:pt x="1225993" y="1002419"/>
                  <a:pt x="1269762" y="1002866"/>
                </a:cubicBezTo>
                <a:cubicBezTo>
                  <a:pt x="1274898" y="1002866"/>
                  <a:pt x="1279588" y="1008225"/>
                  <a:pt x="1272889" y="1008225"/>
                </a:cubicBezTo>
                <a:cubicBezTo>
                  <a:pt x="1175523" y="1009342"/>
                  <a:pt x="1199865" y="997953"/>
                  <a:pt x="1202991" y="998846"/>
                </a:cubicBezTo>
                <a:close/>
                <a:moveTo>
                  <a:pt x="1734928" y="997284"/>
                </a:moveTo>
                <a:cubicBezTo>
                  <a:pt x="1739171" y="1001750"/>
                  <a:pt x="1717732" y="1004876"/>
                  <a:pt x="1719966" y="997954"/>
                </a:cubicBezTo>
                <a:cubicBezTo>
                  <a:pt x="1721305" y="993487"/>
                  <a:pt x="1731355" y="993487"/>
                  <a:pt x="1734928" y="997284"/>
                </a:cubicBezTo>
                <a:close/>
                <a:moveTo>
                  <a:pt x="1152299" y="995943"/>
                </a:moveTo>
                <a:cubicBezTo>
                  <a:pt x="1158328" y="997059"/>
                  <a:pt x="1156542" y="1000186"/>
                  <a:pt x="1151182" y="1000186"/>
                </a:cubicBezTo>
                <a:cubicBezTo>
                  <a:pt x="1128851" y="999739"/>
                  <a:pt x="1140017" y="993487"/>
                  <a:pt x="1152299" y="995943"/>
                </a:cubicBezTo>
                <a:close/>
                <a:moveTo>
                  <a:pt x="1110790" y="995748"/>
                </a:moveTo>
                <a:cubicBezTo>
                  <a:pt x="1112046" y="997004"/>
                  <a:pt x="1111766" y="998958"/>
                  <a:pt x="1110538" y="999069"/>
                </a:cubicBezTo>
                <a:cubicBezTo>
                  <a:pt x="1101829" y="999963"/>
                  <a:pt x="1103169" y="998846"/>
                  <a:pt x="1101829" y="996613"/>
                </a:cubicBezTo>
                <a:cubicBezTo>
                  <a:pt x="1106742" y="993933"/>
                  <a:pt x="1109533" y="994492"/>
                  <a:pt x="1110790" y="995748"/>
                </a:cubicBezTo>
                <a:close/>
                <a:moveTo>
                  <a:pt x="1617268" y="989384"/>
                </a:moveTo>
                <a:cubicBezTo>
                  <a:pt x="1626787" y="990641"/>
                  <a:pt x="1643480" y="992818"/>
                  <a:pt x="1676419" y="993934"/>
                </a:cubicBezTo>
                <a:cubicBezTo>
                  <a:pt x="1679322" y="993934"/>
                  <a:pt x="1681555" y="995721"/>
                  <a:pt x="1683118" y="998177"/>
                </a:cubicBezTo>
                <a:cubicBezTo>
                  <a:pt x="1668156" y="1004430"/>
                  <a:pt x="1619473" y="999964"/>
                  <a:pt x="1600045" y="999740"/>
                </a:cubicBezTo>
                <a:cubicBezTo>
                  <a:pt x="1592006" y="999740"/>
                  <a:pt x="1594015" y="994604"/>
                  <a:pt x="1601162" y="990361"/>
                </a:cubicBezTo>
                <a:cubicBezTo>
                  <a:pt x="1605404" y="987793"/>
                  <a:pt x="1607749" y="988128"/>
                  <a:pt x="1617268" y="989384"/>
                </a:cubicBezTo>
                <a:close/>
                <a:moveTo>
                  <a:pt x="1045806" y="987290"/>
                </a:moveTo>
                <a:cubicBezTo>
                  <a:pt x="1047843" y="987234"/>
                  <a:pt x="1049797" y="988016"/>
                  <a:pt x="1049574" y="990360"/>
                </a:cubicBezTo>
                <a:cubicBezTo>
                  <a:pt x="1049351" y="992593"/>
                  <a:pt x="1041311" y="994156"/>
                  <a:pt x="1041535" y="989244"/>
                </a:cubicBezTo>
                <a:cubicBezTo>
                  <a:pt x="1041646" y="988239"/>
                  <a:pt x="1043768" y="987346"/>
                  <a:pt x="1045806" y="987290"/>
                </a:cubicBezTo>
                <a:close/>
                <a:moveTo>
                  <a:pt x="1446432" y="987234"/>
                </a:moveTo>
                <a:cubicBezTo>
                  <a:pt x="1448247" y="986285"/>
                  <a:pt x="1451652" y="986118"/>
                  <a:pt x="1454444" y="987904"/>
                </a:cubicBezTo>
                <a:cubicBezTo>
                  <a:pt x="1457123" y="989467"/>
                  <a:pt x="1452880" y="993263"/>
                  <a:pt x="1447967" y="991253"/>
                </a:cubicBezTo>
                <a:cubicBezTo>
                  <a:pt x="1444394" y="989913"/>
                  <a:pt x="1444617" y="988183"/>
                  <a:pt x="1446432" y="987234"/>
                </a:cubicBezTo>
                <a:close/>
                <a:moveTo>
                  <a:pt x="971469" y="985671"/>
                </a:moveTo>
                <a:cubicBezTo>
                  <a:pt x="973423" y="985447"/>
                  <a:pt x="976215" y="985894"/>
                  <a:pt x="979900" y="985894"/>
                </a:cubicBezTo>
                <a:cubicBezTo>
                  <a:pt x="989279" y="985894"/>
                  <a:pt x="990172" y="994826"/>
                  <a:pt x="968064" y="989467"/>
                </a:cubicBezTo>
                <a:cubicBezTo>
                  <a:pt x="968399" y="986787"/>
                  <a:pt x="969515" y="985894"/>
                  <a:pt x="971469" y="985671"/>
                </a:cubicBezTo>
                <a:close/>
                <a:moveTo>
                  <a:pt x="918042" y="979418"/>
                </a:moveTo>
                <a:cubicBezTo>
                  <a:pt x="920275" y="978748"/>
                  <a:pt x="927867" y="980088"/>
                  <a:pt x="924294" y="981651"/>
                </a:cubicBezTo>
                <a:cubicBezTo>
                  <a:pt x="921838" y="982991"/>
                  <a:pt x="919382" y="982768"/>
                  <a:pt x="916925" y="981651"/>
                </a:cubicBezTo>
                <a:cubicBezTo>
                  <a:pt x="917372" y="980757"/>
                  <a:pt x="917595" y="979418"/>
                  <a:pt x="918042" y="979418"/>
                </a:cubicBezTo>
                <a:close/>
                <a:moveTo>
                  <a:pt x="811297" y="971603"/>
                </a:moveTo>
                <a:cubicBezTo>
                  <a:pt x="810627" y="972273"/>
                  <a:pt x="809957" y="973389"/>
                  <a:pt x="809064" y="973612"/>
                </a:cubicBezTo>
                <a:cubicBezTo>
                  <a:pt x="803258" y="975175"/>
                  <a:pt x="801025" y="968029"/>
                  <a:pt x="811297" y="971603"/>
                </a:cubicBezTo>
                <a:close/>
                <a:moveTo>
                  <a:pt x="667259" y="958873"/>
                </a:moveTo>
                <a:cubicBezTo>
                  <a:pt x="706786" y="964233"/>
                  <a:pt x="693164" y="964233"/>
                  <a:pt x="664356" y="967136"/>
                </a:cubicBezTo>
                <a:cubicBezTo>
                  <a:pt x="648277" y="968699"/>
                  <a:pt x="644704" y="955970"/>
                  <a:pt x="667259" y="958873"/>
                </a:cubicBezTo>
                <a:close/>
                <a:moveTo>
                  <a:pt x="3017257" y="918286"/>
                </a:moveTo>
                <a:cubicBezTo>
                  <a:pt x="3015415" y="919346"/>
                  <a:pt x="3014968" y="921021"/>
                  <a:pt x="3016085" y="921579"/>
                </a:cubicBezTo>
                <a:cubicBezTo>
                  <a:pt x="3023008" y="924706"/>
                  <a:pt x="3029931" y="920016"/>
                  <a:pt x="3026804" y="918677"/>
                </a:cubicBezTo>
                <a:cubicBezTo>
                  <a:pt x="3022338" y="916779"/>
                  <a:pt x="3019100" y="917225"/>
                  <a:pt x="3017257" y="918286"/>
                </a:cubicBezTo>
                <a:close/>
                <a:moveTo>
                  <a:pt x="3320769" y="839009"/>
                </a:moveTo>
                <a:cubicBezTo>
                  <a:pt x="3326101" y="839623"/>
                  <a:pt x="3331516" y="841075"/>
                  <a:pt x="3338104" y="842526"/>
                </a:cubicBezTo>
                <a:cubicBezTo>
                  <a:pt x="3332968" y="844536"/>
                  <a:pt x="3326269" y="846267"/>
                  <a:pt x="3320016" y="846267"/>
                </a:cubicBezTo>
                <a:lnTo>
                  <a:pt x="3306208" y="840314"/>
                </a:lnTo>
                <a:close/>
                <a:moveTo>
                  <a:pt x="3495542" y="490135"/>
                </a:moveTo>
                <a:cubicBezTo>
                  <a:pt x="3494872" y="491029"/>
                  <a:pt x="3494425" y="493038"/>
                  <a:pt x="3493755" y="493038"/>
                </a:cubicBezTo>
                <a:cubicBezTo>
                  <a:pt x="3482143" y="492145"/>
                  <a:pt x="3473657" y="490805"/>
                  <a:pt x="3472317" y="491922"/>
                </a:cubicBezTo>
                <a:cubicBezTo>
                  <a:pt x="3478793" y="487679"/>
                  <a:pt x="3487949" y="486785"/>
                  <a:pt x="3495542" y="490135"/>
                </a:cubicBezTo>
                <a:close/>
                <a:moveTo>
                  <a:pt x="15738" y="209652"/>
                </a:moveTo>
                <a:cubicBezTo>
                  <a:pt x="14900" y="209708"/>
                  <a:pt x="13839" y="211885"/>
                  <a:pt x="16966" y="216352"/>
                </a:cubicBezTo>
                <a:cubicBezTo>
                  <a:pt x="19199" y="219478"/>
                  <a:pt x="7363" y="221487"/>
                  <a:pt x="13169" y="215682"/>
                </a:cubicBezTo>
                <a:cubicBezTo>
                  <a:pt x="17189" y="211662"/>
                  <a:pt x="16575" y="209596"/>
                  <a:pt x="15738" y="209652"/>
                </a:cubicBezTo>
                <a:close/>
                <a:moveTo>
                  <a:pt x="22995" y="208758"/>
                </a:moveTo>
                <a:cubicBezTo>
                  <a:pt x="27462" y="205632"/>
                  <a:pt x="29695" y="212108"/>
                  <a:pt x="23219" y="210768"/>
                </a:cubicBezTo>
                <a:cubicBezTo>
                  <a:pt x="9820" y="207641"/>
                  <a:pt x="19199" y="211438"/>
                  <a:pt x="22995" y="208758"/>
                </a:cubicBezTo>
                <a:close/>
                <a:moveTo>
                  <a:pt x="520318" y="88392"/>
                </a:moveTo>
                <a:cubicBezTo>
                  <a:pt x="526347" y="86382"/>
                  <a:pt x="540193" y="94868"/>
                  <a:pt x="526347" y="102237"/>
                </a:cubicBezTo>
                <a:cubicBezTo>
                  <a:pt x="504463" y="114073"/>
                  <a:pt x="495083" y="145560"/>
                  <a:pt x="503569" y="151590"/>
                </a:cubicBezTo>
                <a:cubicBezTo>
                  <a:pt x="525454" y="167445"/>
                  <a:pt x="523668" y="171018"/>
                  <a:pt x="579943" y="170572"/>
                </a:cubicBezTo>
                <a:cubicBezTo>
                  <a:pt x="587982" y="170572"/>
                  <a:pt x="598478" y="161192"/>
                  <a:pt x="612100" y="173251"/>
                </a:cubicBezTo>
                <a:cubicBezTo>
                  <a:pt x="627732" y="187097"/>
                  <a:pt x="638675" y="169232"/>
                  <a:pt x="647384" y="170572"/>
                </a:cubicBezTo>
                <a:cubicBezTo>
                  <a:pt x="664356" y="173251"/>
                  <a:pt x="681551" y="170348"/>
                  <a:pt x="698523" y="173698"/>
                </a:cubicBezTo>
                <a:cubicBezTo>
                  <a:pt x="704106" y="174815"/>
                  <a:pt x="709912" y="174591"/>
                  <a:pt x="715495" y="173922"/>
                </a:cubicBezTo>
                <a:cubicBezTo>
                  <a:pt x="722865" y="173028"/>
                  <a:pt x="729117" y="177718"/>
                  <a:pt x="736487" y="177494"/>
                </a:cubicBezTo>
                <a:cubicBezTo>
                  <a:pt x="742070" y="177271"/>
                  <a:pt x="747876" y="176378"/>
                  <a:pt x="753459" y="177048"/>
                </a:cubicBezTo>
                <a:cubicBezTo>
                  <a:pt x="758818" y="177718"/>
                  <a:pt x="763285" y="182631"/>
                  <a:pt x="769537" y="180844"/>
                </a:cubicBezTo>
                <a:cubicBezTo>
                  <a:pt x="777130" y="178611"/>
                  <a:pt x="783160" y="183524"/>
                  <a:pt x="790082" y="185087"/>
                </a:cubicBezTo>
                <a:cubicBezTo>
                  <a:pt x="795665" y="186427"/>
                  <a:pt x="801471" y="186204"/>
                  <a:pt x="806831" y="187990"/>
                </a:cubicBezTo>
                <a:cubicBezTo>
                  <a:pt x="812414" y="189777"/>
                  <a:pt x="817327" y="191563"/>
                  <a:pt x="823133" y="189777"/>
                </a:cubicBezTo>
                <a:cubicBezTo>
                  <a:pt x="860203" y="178611"/>
                  <a:pt x="863776" y="185534"/>
                  <a:pt x="882088" y="185980"/>
                </a:cubicBezTo>
                <a:cubicBezTo>
                  <a:pt x="884544" y="185980"/>
                  <a:pt x="887224" y="188213"/>
                  <a:pt x="889681" y="189554"/>
                </a:cubicBezTo>
                <a:cubicBezTo>
                  <a:pt x="895934" y="193350"/>
                  <a:pt x="903080" y="194466"/>
                  <a:pt x="910226" y="194466"/>
                </a:cubicBezTo>
                <a:cubicBezTo>
                  <a:pt x="944616" y="194913"/>
                  <a:pt x="939033" y="184864"/>
                  <a:pt x="956005" y="188660"/>
                </a:cubicBezTo>
                <a:cubicBezTo>
                  <a:pt x="995755" y="197593"/>
                  <a:pt x="1876063" y="232206"/>
                  <a:pt x="1878519" y="232206"/>
                </a:cubicBezTo>
                <a:cubicBezTo>
                  <a:pt x="1926755" y="232876"/>
                  <a:pt x="1944174" y="247168"/>
                  <a:pt x="1989060" y="241809"/>
                </a:cubicBezTo>
                <a:cubicBezTo>
                  <a:pt x="1993303" y="241363"/>
                  <a:pt x="1997769" y="240916"/>
                  <a:pt x="2001789" y="241363"/>
                </a:cubicBezTo>
                <a:cubicBezTo>
                  <a:pt x="2031936" y="244712"/>
                  <a:pt x="2061637" y="241139"/>
                  <a:pt x="2091562" y="238683"/>
                </a:cubicBezTo>
                <a:cubicBezTo>
                  <a:pt x="2091562" y="238683"/>
                  <a:pt x="2164362" y="243149"/>
                  <a:pt x="2202772" y="244042"/>
                </a:cubicBezTo>
                <a:cubicBezTo>
                  <a:pt x="2453332" y="250518"/>
                  <a:pt x="2629750" y="244042"/>
                  <a:pt x="2690269" y="258558"/>
                </a:cubicBezTo>
                <a:cubicBezTo>
                  <a:pt x="2703444" y="261684"/>
                  <a:pt x="2715503" y="262131"/>
                  <a:pt x="2874280" y="264811"/>
                </a:cubicBezTo>
                <a:cubicBezTo>
                  <a:pt x="2885669" y="265034"/>
                  <a:pt x="3070797" y="286026"/>
                  <a:pt x="3070127" y="295181"/>
                </a:cubicBezTo>
                <a:cubicBezTo>
                  <a:pt x="3069904" y="298754"/>
                  <a:pt x="3045786" y="298754"/>
                  <a:pt x="3023901" y="294288"/>
                </a:cubicBezTo>
                <a:cubicBezTo>
                  <a:pt x="3010279" y="291608"/>
                  <a:pt x="2769099" y="286248"/>
                  <a:pt x="2767089" y="286919"/>
                </a:cubicBezTo>
                <a:cubicBezTo>
                  <a:pt x="2758603" y="289598"/>
                  <a:pt x="2761506" y="296745"/>
                  <a:pt x="2766866" y="298308"/>
                </a:cubicBezTo>
                <a:cubicBezTo>
                  <a:pt x="2799023" y="307687"/>
                  <a:pt x="2862668" y="304337"/>
                  <a:pt x="2881649" y="309250"/>
                </a:cubicBezTo>
                <a:cubicBezTo>
                  <a:pt x="2908894" y="316173"/>
                  <a:pt x="2958247" y="310367"/>
                  <a:pt x="3017872" y="319523"/>
                </a:cubicBezTo>
                <a:cubicBezTo>
                  <a:pt x="3160570" y="341408"/>
                  <a:pt x="3099605" y="320193"/>
                  <a:pt x="3164813" y="344087"/>
                </a:cubicBezTo>
                <a:cubicBezTo>
                  <a:pt x="3168832" y="345650"/>
                  <a:pt x="3173075" y="347214"/>
                  <a:pt x="3177095" y="347214"/>
                </a:cubicBezTo>
                <a:cubicBezTo>
                  <a:pt x="3198980" y="347437"/>
                  <a:pt x="3218855" y="356593"/>
                  <a:pt x="3240070" y="359719"/>
                </a:cubicBezTo>
                <a:cubicBezTo>
                  <a:pt x="3250342" y="361283"/>
                  <a:pt x="3255255" y="372002"/>
                  <a:pt x="3270441" y="374458"/>
                </a:cubicBezTo>
                <a:cubicBezTo>
                  <a:pt x="3278033" y="375798"/>
                  <a:pt x="3457132" y="417558"/>
                  <a:pt x="3458025" y="417781"/>
                </a:cubicBezTo>
                <a:cubicBezTo>
                  <a:pt x="3471424" y="421801"/>
                  <a:pt x="3462715" y="435646"/>
                  <a:pt x="3484376" y="443239"/>
                </a:cubicBezTo>
                <a:cubicBezTo>
                  <a:pt x="3557847" y="469144"/>
                  <a:pt x="3542661" y="455521"/>
                  <a:pt x="3568789" y="472047"/>
                </a:cubicBezTo>
                <a:cubicBezTo>
                  <a:pt x="3571246" y="473610"/>
                  <a:pt x="3571469" y="476736"/>
                  <a:pt x="3567226" y="478076"/>
                </a:cubicBezTo>
                <a:cubicBezTo>
                  <a:pt x="3558517" y="480756"/>
                  <a:pt x="3562537" y="479639"/>
                  <a:pt x="3483706" y="461998"/>
                </a:cubicBezTo>
                <a:cubicBezTo>
                  <a:pt x="3438150" y="451725"/>
                  <a:pt x="3443510" y="471377"/>
                  <a:pt x="3449763" y="474280"/>
                </a:cubicBezTo>
                <a:cubicBezTo>
                  <a:pt x="3463161" y="480309"/>
                  <a:pt x="3469861" y="479193"/>
                  <a:pt x="3472094" y="491029"/>
                </a:cubicBezTo>
                <a:cubicBezTo>
                  <a:pt x="3474997" y="488348"/>
                  <a:pt x="3465841" y="496164"/>
                  <a:pt x="3459142" y="500631"/>
                </a:cubicBezTo>
                <a:cubicBezTo>
                  <a:pt x="3449763" y="506661"/>
                  <a:pt x="3420508" y="502417"/>
                  <a:pt x="3409119" y="498621"/>
                </a:cubicBezTo>
                <a:cubicBezTo>
                  <a:pt x="3405100" y="497281"/>
                  <a:pt x="3400857" y="496835"/>
                  <a:pt x="3396613" y="498621"/>
                </a:cubicBezTo>
                <a:cubicBezTo>
                  <a:pt x="3398623" y="505097"/>
                  <a:pt x="3405100" y="503087"/>
                  <a:pt x="3409119" y="505767"/>
                </a:cubicBezTo>
                <a:cubicBezTo>
                  <a:pt x="3423635" y="515146"/>
                  <a:pt x="3438820" y="509563"/>
                  <a:pt x="3439267" y="516486"/>
                </a:cubicBezTo>
                <a:cubicBezTo>
                  <a:pt x="3439713" y="523856"/>
                  <a:pt x="3424751" y="518943"/>
                  <a:pt x="3424305" y="528322"/>
                </a:cubicBezTo>
                <a:cubicBezTo>
                  <a:pt x="3424081" y="538371"/>
                  <a:pt x="3436810" y="533011"/>
                  <a:pt x="3460928" y="545741"/>
                </a:cubicBezTo>
                <a:cubicBezTo>
                  <a:pt x="3488173" y="560033"/>
                  <a:pt x="3484823" y="571645"/>
                  <a:pt x="3508048" y="571869"/>
                </a:cubicBezTo>
                <a:cubicBezTo>
                  <a:pt x="3510281" y="571869"/>
                  <a:pt x="3523233" y="573432"/>
                  <a:pt x="3525690" y="581248"/>
                </a:cubicBezTo>
                <a:cubicBezTo>
                  <a:pt x="3535069" y="611172"/>
                  <a:pt x="3533729" y="611395"/>
                  <a:pt x="3530379" y="612512"/>
                </a:cubicBezTo>
                <a:cubicBezTo>
                  <a:pt x="3514077" y="617871"/>
                  <a:pt x="3498445" y="602016"/>
                  <a:pt x="3481697" y="617871"/>
                </a:cubicBezTo>
                <a:cubicBezTo>
                  <a:pt x="3477677" y="621668"/>
                  <a:pt x="3474774" y="636406"/>
                  <a:pt x="3496212" y="641096"/>
                </a:cubicBezTo>
                <a:cubicBezTo>
                  <a:pt x="3510728" y="644222"/>
                  <a:pt x="3573256" y="670350"/>
                  <a:pt x="3515640" y="664767"/>
                </a:cubicBezTo>
                <a:cubicBezTo>
                  <a:pt x="3497552" y="662981"/>
                  <a:pt x="3495319" y="675710"/>
                  <a:pt x="3479464" y="674370"/>
                </a:cubicBezTo>
                <a:cubicBezTo>
                  <a:pt x="3441500" y="671244"/>
                  <a:pt x="3445519" y="669904"/>
                  <a:pt x="3437927" y="674593"/>
                </a:cubicBezTo>
                <a:cubicBezTo>
                  <a:pt x="3436364" y="675710"/>
                  <a:pt x="3435917" y="680176"/>
                  <a:pt x="3438150" y="681739"/>
                </a:cubicBezTo>
                <a:cubicBezTo>
                  <a:pt x="3456908" y="694915"/>
                  <a:pt x="3486386" y="687099"/>
                  <a:pt x="3475890" y="702954"/>
                </a:cubicBezTo>
                <a:cubicBezTo>
                  <a:pt x="3454899" y="734888"/>
                  <a:pt x="3459588" y="723723"/>
                  <a:pt x="3401080" y="728636"/>
                </a:cubicBezTo>
                <a:cubicBezTo>
                  <a:pt x="3388128" y="729752"/>
                  <a:pt x="3402420" y="757220"/>
                  <a:pt x="3428324" y="764589"/>
                </a:cubicBezTo>
                <a:cubicBezTo>
                  <a:pt x="3454899" y="772182"/>
                  <a:pt x="3460928" y="766153"/>
                  <a:pt x="3481250" y="779328"/>
                </a:cubicBezTo>
                <a:cubicBezTo>
                  <a:pt x="3483706" y="780891"/>
                  <a:pt x="3483930" y="788260"/>
                  <a:pt x="3478347" y="788707"/>
                </a:cubicBezTo>
                <a:cubicBezTo>
                  <a:pt x="3423635" y="794290"/>
                  <a:pt x="3426985" y="783348"/>
                  <a:pt x="3397954" y="785134"/>
                </a:cubicBezTo>
                <a:cubicBezTo>
                  <a:pt x="3391254" y="785581"/>
                  <a:pt x="3388797" y="793620"/>
                  <a:pt x="3395274" y="796747"/>
                </a:cubicBezTo>
                <a:cubicBezTo>
                  <a:pt x="3421625" y="809475"/>
                  <a:pt x="3418722" y="799426"/>
                  <a:pt x="3434354" y="811038"/>
                </a:cubicBezTo>
                <a:cubicBezTo>
                  <a:pt x="3439937" y="809922"/>
                  <a:pt x="3428548" y="818185"/>
                  <a:pt x="3416489" y="816621"/>
                </a:cubicBezTo>
                <a:cubicBezTo>
                  <a:pt x="3398177" y="814388"/>
                  <a:pt x="3379642" y="816621"/>
                  <a:pt x="3361107" y="814835"/>
                </a:cubicBezTo>
                <a:cubicBezTo>
                  <a:pt x="3352621" y="814165"/>
                  <a:pt x="3343911" y="816845"/>
                  <a:pt x="3336765" y="821758"/>
                </a:cubicBezTo>
                <a:cubicBezTo>
                  <a:pt x="3324371" y="830467"/>
                  <a:pt x="3322152" y="828499"/>
                  <a:pt x="3314280" y="833095"/>
                </a:cubicBezTo>
                <a:lnTo>
                  <a:pt x="3304966" y="839778"/>
                </a:lnTo>
                <a:lnTo>
                  <a:pt x="3306208" y="840314"/>
                </a:lnTo>
                <a:lnTo>
                  <a:pt x="3303937" y="840517"/>
                </a:lnTo>
                <a:lnTo>
                  <a:pt x="3303938" y="840516"/>
                </a:lnTo>
                <a:lnTo>
                  <a:pt x="3303352" y="839986"/>
                </a:lnTo>
                <a:cubicBezTo>
                  <a:pt x="3301202" y="840628"/>
                  <a:pt x="3296010" y="842414"/>
                  <a:pt x="3284510" y="846322"/>
                </a:cubicBezTo>
                <a:cubicBezTo>
                  <a:pt x="3262625" y="853692"/>
                  <a:pt x="3292102" y="868207"/>
                  <a:pt x="3278480" y="872004"/>
                </a:cubicBezTo>
                <a:cubicBezTo>
                  <a:pt x="3252799" y="879150"/>
                  <a:pt x="3242973" y="878703"/>
                  <a:pt x="3241410" y="894335"/>
                </a:cubicBezTo>
                <a:cubicBezTo>
                  <a:pt x="3239847" y="909967"/>
                  <a:pt x="3230914" y="904608"/>
                  <a:pt x="3062758" y="909967"/>
                </a:cubicBezTo>
                <a:cubicBezTo>
                  <a:pt x="3060971" y="909967"/>
                  <a:pt x="3060748" y="914880"/>
                  <a:pt x="3062981" y="915773"/>
                </a:cubicBezTo>
                <a:cubicBezTo>
                  <a:pt x="3072584" y="919570"/>
                  <a:pt x="3095808" y="912647"/>
                  <a:pt x="3093575" y="920016"/>
                </a:cubicBezTo>
                <a:cubicBezTo>
                  <a:pt x="3092682" y="922696"/>
                  <a:pt x="3087099" y="922473"/>
                  <a:pt x="3081963" y="922696"/>
                </a:cubicBezTo>
                <a:cubicBezTo>
                  <a:pt x="3070127" y="923366"/>
                  <a:pt x="3063651" y="922473"/>
                  <a:pt x="3061418" y="938328"/>
                </a:cubicBezTo>
                <a:cubicBezTo>
                  <a:pt x="3059855" y="949941"/>
                  <a:pt x="3063428" y="948824"/>
                  <a:pt x="3077720" y="951504"/>
                </a:cubicBezTo>
                <a:cubicBezTo>
                  <a:pt x="3088886" y="953513"/>
                  <a:pt x="3081516" y="966019"/>
                  <a:pt x="3072807" y="968699"/>
                </a:cubicBezTo>
                <a:cubicBezTo>
                  <a:pt x="2947751" y="1006663"/>
                  <a:pt x="1796562" y="981651"/>
                  <a:pt x="1700984" y="972942"/>
                </a:cubicBezTo>
                <a:cubicBezTo>
                  <a:pt x="1698081" y="972719"/>
                  <a:pt x="1695177" y="972719"/>
                  <a:pt x="1692498" y="973612"/>
                </a:cubicBezTo>
                <a:cubicBezTo>
                  <a:pt x="1658107" y="985671"/>
                  <a:pt x="1594686" y="971156"/>
                  <a:pt x="1582180" y="974728"/>
                </a:cubicBezTo>
                <a:cubicBezTo>
                  <a:pt x="1557839" y="981651"/>
                  <a:pt x="1550693" y="970039"/>
                  <a:pt x="1536177" y="973389"/>
                </a:cubicBezTo>
                <a:cubicBezTo>
                  <a:pt x="1508486" y="979865"/>
                  <a:pt x="1500224" y="957533"/>
                  <a:pt x="1464940" y="968029"/>
                </a:cubicBezTo>
                <a:cubicBezTo>
                  <a:pt x="1443502" y="974505"/>
                  <a:pt x="1437026" y="959096"/>
                  <a:pt x="1423403" y="965126"/>
                </a:cubicBezTo>
                <a:cubicBezTo>
                  <a:pt x="1407101" y="972272"/>
                  <a:pt x="1398615" y="968923"/>
                  <a:pt x="1364225" y="967582"/>
                </a:cubicBezTo>
                <a:cubicBezTo>
                  <a:pt x="1334301" y="966242"/>
                  <a:pt x="1330728" y="952174"/>
                  <a:pt x="1310183" y="959543"/>
                </a:cubicBezTo>
                <a:cubicBezTo>
                  <a:pt x="1286065" y="968252"/>
                  <a:pt x="1261053" y="958650"/>
                  <a:pt x="1220857" y="959766"/>
                </a:cubicBezTo>
                <a:cubicBezTo>
                  <a:pt x="1201652" y="960436"/>
                  <a:pt x="1201652" y="953067"/>
                  <a:pt x="1179097" y="951280"/>
                </a:cubicBezTo>
                <a:cubicBezTo>
                  <a:pt x="1176194" y="951057"/>
                  <a:pt x="679095" y="915550"/>
                  <a:pt x="679095" y="915550"/>
                </a:cubicBezTo>
                <a:cubicBezTo>
                  <a:pt x="462703" y="894559"/>
                  <a:pt x="500220" y="922919"/>
                  <a:pt x="505579" y="923590"/>
                </a:cubicBezTo>
                <a:cubicBezTo>
                  <a:pt x="651627" y="937881"/>
                  <a:pt x="659443" y="926716"/>
                  <a:pt x="663909" y="942348"/>
                </a:cubicBezTo>
                <a:cubicBezTo>
                  <a:pt x="666812" y="952397"/>
                  <a:pt x="649841" y="950610"/>
                  <a:pt x="639791" y="950164"/>
                </a:cubicBezTo>
                <a:cubicBezTo>
                  <a:pt x="619693" y="949047"/>
                  <a:pt x="624606" y="965126"/>
                  <a:pt x="606071" y="965349"/>
                </a:cubicBezTo>
                <a:cubicBezTo>
                  <a:pt x="585303" y="965573"/>
                  <a:pt x="558728" y="959320"/>
                  <a:pt x="499103" y="961553"/>
                </a:cubicBezTo>
                <a:cubicBezTo>
                  <a:pt x="449750" y="963563"/>
                  <a:pt x="405534" y="961107"/>
                  <a:pt x="267749" y="958426"/>
                </a:cubicBezTo>
                <a:cubicBezTo>
                  <a:pt x="246087" y="957980"/>
                  <a:pt x="197628" y="962446"/>
                  <a:pt x="188919" y="948377"/>
                </a:cubicBezTo>
                <a:cubicBezTo>
                  <a:pt x="168374" y="915327"/>
                  <a:pt x="180209" y="912870"/>
                  <a:pt x="186909" y="902821"/>
                </a:cubicBezTo>
                <a:cubicBezTo>
                  <a:pt x="189812" y="898578"/>
                  <a:pt x="186239" y="886073"/>
                  <a:pt x="181326" y="883839"/>
                </a:cubicBezTo>
                <a:cubicBezTo>
                  <a:pt x="167927" y="877363"/>
                  <a:pt x="151625" y="871557"/>
                  <a:pt x="142916" y="865304"/>
                </a:cubicBezTo>
                <a:cubicBezTo>
                  <a:pt x="135323" y="859945"/>
                  <a:pt x="128177" y="862848"/>
                  <a:pt x="123711" y="856595"/>
                </a:cubicBezTo>
                <a:cubicBezTo>
                  <a:pt x="113438" y="841856"/>
                  <a:pt x="113885" y="843196"/>
                  <a:pt x="103389" y="835157"/>
                </a:cubicBezTo>
                <a:cubicBezTo>
                  <a:pt x="83067" y="819525"/>
                  <a:pt x="106292" y="810145"/>
                  <a:pt x="90213" y="798087"/>
                </a:cubicBezTo>
                <a:cubicBezTo>
                  <a:pt x="83291" y="792950"/>
                  <a:pt x="77485" y="791164"/>
                  <a:pt x="76815" y="782678"/>
                </a:cubicBezTo>
                <a:cubicBezTo>
                  <a:pt x="75028" y="763249"/>
                  <a:pt x="63416" y="763473"/>
                  <a:pt x="62746" y="752530"/>
                </a:cubicBezTo>
                <a:cubicBezTo>
                  <a:pt x="61406" y="733995"/>
                  <a:pt x="45551" y="710547"/>
                  <a:pt x="43317" y="705411"/>
                </a:cubicBezTo>
                <a:cubicBezTo>
                  <a:pt x="36395" y="689779"/>
                  <a:pt x="37734" y="684419"/>
                  <a:pt x="58949" y="632164"/>
                </a:cubicBezTo>
                <a:cubicBezTo>
                  <a:pt x="62076" y="624348"/>
                  <a:pt x="52473" y="618541"/>
                  <a:pt x="46890" y="611395"/>
                </a:cubicBezTo>
                <a:cubicBezTo>
                  <a:pt x="39521" y="602239"/>
                  <a:pt x="43987" y="591520"/>
                  <a:pt x="35055" y="570752"/>
                </a:cubicBezTo>
                <a:cubicBezTo>
                  <a:pt x="34161" y="568519"/>
                  <a:pt x="34608" y="565169"/>
                  <a:pt x="35278" y="562489"/>
                </a:cubicBezTo>
                <a:cubicBezTo>
                  <a:pt x="39521" y="548421"/>
                  <a:pt x="38628" y="534128"/>
                  <a:pt x="37065" y="520060"/>
                </a:cubicBezTo>
                <a:cubicBezTo>
                  <a:pt x="36171" y="510233"/>
                  <a:pt x="27462" y="510680"/>
                  <a:pt x="22326" y="507107"/>
                </a:cubicBezTo>
                <a:cubicBezTo>
                  <a:pt x="10043" y="499068"/>
                  <a:pt x="19423" y="488572"/>
                  <a:pt x="20316" y="480309"/>
                </a:cubicBezTo>
                <a:cubicBezTo>
                  <a:pt x="22549" y="459541"/>
                  <a:pt x="2674" y="460881"/>
                  <a:pt x="13393" y="450608"/>
                </a:cubicBezTo>
                <a:cubicBezTo>
                  <a:pt x="22326" y="442122"/>
                  <a:pt x="23889" y="443463"/>
                  <a:pt x="31928" y="433190"/>
                </a:cubicBezTo>
                <a:cubicBezTo>
                  <a:pt x="47560" y="412868"/>
                  <a:pt x="26792" y="414208"/>
                  <a:pt x="28132" y="390313"/>
                </a:cubicBezTo>
                <a:cubicBezTo>
                  <a:pt x="28355" y="384954"/>
                  <a:pt x="37511" y="372448"/>
                  <a:pt x="21879" y="365079"/>
                </a:cubicBezTo>
                <a:cubicBezTo>
                  <a:pt x="7587" y="358379"/>
                  <a:pt x="1781" y="348330"/>
                  <a:pt x="2227" y="334931"/>
                </a:cubicBezTo>
                <a:cubicBezTo>
                  <a:pt x="2674" y="313940"/>
                  <a:pt x="-5589" y="312823"/>
                  <a:pt x="7140" y="289822"/>
                </a:cubicBezTo>
                <a:cubicBezTo>
                  <a:pt x="16743" y="272403"/>
                  <a:pt x="13840" y="267937"/>
                  <a:pt x="23219" y="260344"/>
                </a:cubicBezTo>
                <a:cubicBezTo>
                  <a:pt x="37958" y="248732"/>
                  <a:pt x="27239" y="224390"/>
                  <a:pt x="73242" y="205632"/>
                </a:cubicBezTo>
                <a:cubicBezTo>
                  <a:pt x="103389" y="193350"/>
                  <a:pt x="120361" y="198039"/>
                  <a:pt x="134876" y="179057"/>
                </a:cubicBezTo>
                <a:cubicBezTo>
                  <a:pt x="138896" y="173922"/>
                  <a:pt x="143362" y="174591"/>
                  <a:pt x="187132" y="161416"/>
                </a:cubicBezTo>
                <a:cubicBezTo>
                  <a:pt x="221299" y="151143"/>
                  <a:pt x="217726" y="159406"/>
                  <a:pt x="254797" y="157173"/>
                </a:cubicBezTo>
                <a:cubicBezTo>
                  <a:pt x="296780" y="154493"/>
                  <a:pt x="322684" y="147793"/>
                  <a:pt x="351715" y="163202"/>
                </a:cubicBezTo>
                <a:cubicBezTo>
                  <a:pt x="376726" y="176601"/>
                  <a:pt x="389679" y="155833"/>
                  <a:pt x="399281" y="155163"/>
                </a:cubicBezTo>
                <a:cubicBezTo>
                  <a:pt x="430322" y="152707"/>
                  <a:pt x="458683" y="146677"/>
                  <a:pt x="468062" y="162756"/>
                </a:cubicBezTo>
                <a:cubicBezTo>
                  <a:pt x="473868" y="172581"/>
                  <a:pt x="483471" y="156949"/>
                  <a:pt x="484364" y="151367"/>
                </a:cubicBezTo>
                <a:cubicBezTo>
                  <a:pt x="488831" y="125239"/>
                  <a:pt x="500443" y="125015"/>
                  <a:pt x="502453" y="104024"/>
                </a:cubicBezTo>
                <a:cubicBezTo>
                  <a:pt x="503569" y="93305"/>
                  <a:pt x="512502" y="91072"/>
                  <a:pt x="520318" y="88392"/>
                </a:cubicBezTo>
                <a:close/>
                <a:moveTo>
                  <a:pt x="58530" y="87359"/>
                </a:moveTo>
                <a:cubicBezTo>
                  <a:pt x="63582" y="85824"/>
                  <a:pt x="67434" y="88168"/>
                  <a:pt x="77037" y="94868"/>
                </a:cubicBezTo>
                <a:cubicBezTo>
                  <a:pt x="90660" y="104471"/>
                  <a:pt x="100485" y="97325"/>
                  <a:pt x="109195" y="104694"/>
                </a:cubicBezTo>
                <a:cubicBezTo>
                  <a:pt x="128400" y="120773"/>
                  <a:pt x="146265" y="111170"/>
                  <a:pt x="157877" y="113627"/>
                </a:cubicBezTo>
                <a:cubicBezTo>
                  <a:pt x="163460" y="114743"/>
                  <a:pt x="161450" y="130822"/>
                  <a:pt x="151401" y="138861"/>
                </a:cubicBezTo>
                <a:cubicBezTo>
                  <a:pt x="106068" y="175485"/>
                  <a:pt x="101379" y="149804"/>
                  <a:pt x="79717" y="143774"/>
                </a:cubicBezTo>
                <a:cubicBezTo>
                  <a:pt x="65202" y="139754"/>
                  <a:pt x="76367" y="121666"/>
                  <a:pt x="74134" y="113627"/>
                </a:cubicBezTo>
                <a:cubicBezTo>
                  <a:pt x="70785" y="101567"/>
                  <a:pt x="55376" y="98664"/>
                  <a:pt x="47336" y="124792"/>
                </a:cubicBezTo>
                <a:cubicBezTo>
                  <a:pt x="42870" y="139531"/>
                  <a:pt x="16966" y="138861"/>
                  <a:pt x="18529" y="128142"/>
                </a:cubicBezTo>
                <a:cubicBezTo>
                  <a:pt x="20092" y="117869"/>
                  <a:pt x="23442" y="108937"/>
                  <a:pt x="32821" y="103130"/>
                </a:cubicBezTo>
                <a:cubicBezTo>
                  <a:pt x="47225" y="94309"/>
                  <a:pt x="53478" y="88894"/>
                  <a:pt x="58530" y="87359"/>
                </a:cubicBezTo>
                <a:close/>
                <a:moveTo>
                  <a:pt x="355958" y="61371"/>
                </a:moveTo>
                <a:cubicBezTo>
                  <a:pt x="356404" y="61371"/>
                  <a:pt x="357298" y="62934"/>
                  <a:pt x="357074" y="63157"/>
                </a:cubicBezTo>
                <a:cubicBezTo>
                  <a:pt x="355958" y="64050"/>
                  <a:pt x="355064" y="65390"/>
                  <a:pt x="353724" y="65614"/>
                </a:cubicBezTo>
                <a:cubicBezTo>
                  <a:pt x="343675" y="66507"/>
                  <a:pt x="335189" y="73430"/>
                  <a:pt x="325140" y="74100"/>
                </a:cubicBezTo>
                <a:cubicBezTo>
                  <a:pt x="216609" y="82809"/>
                  <a:pt x="276011" y="79682"/>
                  <a:pt x="180209" y="86382"/>
                </a:cubicBezTo>
                <a:cubicBezTo>
                  <a:pt x="176636" y="86605"/>
                  <a:pt x="174179" y="79459"/>
                  <a:pt x="178869" y="76780"/>
                </a:cubicBezTo>
                <a:cubicBezTo>
                  <a:pt x="182665" y="74547"/>
                  <a:pt x="196957" y="66731"/>
                  <a:pt x="202317" y="67177"/>
                </a:cubicBezTo>
                <a:cubicBezTo>
                  <a:pt x="262612" y="73206"/>
                  <a:pt x="284274" y="58021"/>
                  <a:pt x="355958" y="61371"/>
                </a:cubicBezTo>
                <a:close/>
                <a:moveTo>
                  <a:pt x="132419" y="42612"/>
                </a:moveTo>
                <a:cubicBezTo>
                  <a:pt x="139789" y="42166"/>
                  <a:pt x="156314" y="49982"/>
                  <a:pt x="153857" y="55788"/>
                </a:cubicBezTo>
                <a:cubicBezTo>
                  <a:pt x="152964" y="58021"/>
                  <a:pt x="148275" y="58244"/>
                  <a:pt x="130186" y="58691"/>
                </a:cubicBezTo>
                <a:cubicBezTo>
                  <a:pt x="127953" y="58691"/>
                  <a:pt x="125720" y="56011"/>
                  <a:pt x="124157" y="54448"/>
                </a:cubicBezTo>
                <a:cubicBezTo>
                  <a:pt x="122817" y="49982"/>
                  <a:pt x="128176" y="42835"/>
                  <a:pt x="132419" y="42612"/>
                </a:cubicBezTo>
                <a:close/>
                <a:moveTo>
                  <a:pt x="369357" y="629"/>
                </a:moveTo>
                <a:cubicBezTo>
                  <a:pt x="428312" y="22290"/>
                  <a:pt x="404418" y="10454"/>
                  <a:pt x="434342" y="17377"/>
                </a:cubicBezTo>
                <a:cubicBezTo>
                  <a:pt x="439701" y="18717"/>
                  <a:pt x="439255" y="22514"/>
                  <a:pt x="434119" y="24747"/>
                </a:cubicBezTo>
                <a:cubicBezTo>
                  <a:pt x="422060" y="30330"/>
                  <a:pt x="397272" y="28543"/>
                  <a:pt x="377843" y="41272"/>
                </a:cubicBezTo>
                <a:cubicBezTo>
                  <a:pt x="371590" y="45515"/>
                  <a:pt x="359531" y="40825"/>
                  <a:pt x="355735" y="34126"/>
                </a:cubicBezTo>
                <a:cubicBezTo>
                  <a:pt x="345462" y="15591"/>
                  <a:pt x="345909" y="11348"/>
                  <a:pt x="350599" y="7775"/>
                </a:cubicBezTo>
                <a:cubicBezTo>
                  <a:pt x="357745" y="2415"/>
                  <a:pt x="363328" y="-1605"/>
                  <a:pt x="369357" y="629"/>
                </a:cubicBezTo>
                <a:close/>
              </a:path>
            </a:pathLst>
          </a:custGeom>
          <a:solidFill>
            <a:srgbClr val="9E835D">
              <a:alpha val="90000"/>
            </a:srgbClr>
          </a:solidFill>
          <a:ln w="2232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5E57E5-79ED-40E2-BA57-28DB9EFBCA94}"/>
              </a:ext>
            </a:extLst>
          </p:cNvPr>
          <p:cNvSpPr txBox="1"/>
          <p:nvPr/>
        </p:nvSpPr>
        <p:spPr>
          <a:xfrm>
            <a:off x="5529119" y="5181509"/>
            <a:ext cx="5989781" cy="1487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课标要求：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(1)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知道古代中国的土地制度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(2)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了解古代中国农业经济的基本特点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329198F-6C4E-44B1-ABA1-F07BFA330054}"/>
              </a:ext>
            </a:extLst>
          </p:cNvPr>
          <p:cNvSpPr txBox="1"/>
          <p:nvPr/>
        </p:nvSpPr>
        <p:spPr>
          <a:xfrm>
            <a:off x="-924680" y="1117410"/>
            <a:ext cx="5258977" cy="393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1500" dirty="0"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谢谢</a:t>
            </a:r>
            <a:endParaRPr lang="en-US" altLang="zh-CN" sz="11500" dirty="0">
              <a:solidFill>
                <a:srgbClr val="FEDA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程行简" panose="00020600040101010101" pitchFamily="18" charset="-122"/>
              <a:ea typeface="汉仪程行简" panose="00020600040101010101" pitchFamily="18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1500" dirty="0"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大家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FEDA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程行简" panose="00020600040101010101" pitchFamily="18" charset="-122"/>
              <a:ea typeface="汉仪程行简" panose="00020600040101010101" pitchFamily="18" charset="-122"/>
              <a:cs typeface="+mn-ea"/>
              <a:sym typeface="方正颜真卿楷书 简繁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4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770BE5-EAF7-4966-A814-EDE66C6D5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4" b="1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7ECE157-356C-46A9-9F99-B56CF2146160}"/>
              </a:ext>
            </a:extLst>
          </p:cNvPr>
          <p:cNvSpPr/>
          <p:nvPr/>
        </p:nvSpPr>
        <p:spPr>
          <a:xfrm>
            <a:off x="-12699" y="1905000"/>
            <a:ext cx="12217398" cy="304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EA8B90-7C40-4633-9A52-DEDE4085D604}"/>
              </a:ext>
            </a:extLst>
          </p:cNvPr>
          <p:cNvSpPr txBox="1"/>
          <p:nvPr/>
        </p:nvSpPr>
        <p:spPr>
          <a:xfrm>
            <a:off x="351965" y="2231365"/>
            <a:ext cx="11488070" cy="2395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dirty="0">
                <a:solidFill>
                  <a:srgbClr val="FED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pitchFamily="18" charset="-122"/>
                <a:ea typeface="汉仪程行简" panose="00020600040101010101" pitchFamily="18" charset="-122"/>
                <a:cs typeface="+mn-ea"/>
                <a:sym typeface="方正颜真卿楷书 简繁" panose="02000500000000000000" pitchFamily="2" charset="-122"/>
              </a:rPr>
              <a:t>一、废井田，开阡陌</a:t>
            </a:r>
            <a:endParaRPr lang="en-US" altLang="zh-CN" sz="6600" dirty="0">
              <a:solidFill>
                <a:srgbClr val="FEDA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程行简" panose="00020600040101010101" pitchFamily="18" charset="-122"/>
              <a:ea typeface="汉仪程行简" panose="00020600040101010101" pitchFamily="18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井田制缘何出现？因何终结？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井田制的主要特征有哪些？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0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76B620-F5FA-45F8-8355-780B3761D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ED9A55-C73B-4E13-B9D3-6D6C62623B67}"/>
              </a:ext>
            </a:extLst>
          </p:cNvPr>
          <p:cNvSpPr txBox="1"/>
          <p:nvPr/>
        </p:nvSpPr>
        <p:spPr>
          <a:xfrm>
            <a:off x="164122" y="72683"/>
            <a:ext cx="1004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1.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原始社会的土地公有制</a:t>
            </a: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9AD41AA0-9EB8-46F5-A8FD-1D7D318260DA}"/>
              </a:ext>
            </a:extLst>
          </p:cNvPr>
          <p:cNvSpPr/>
          <p:nvPr/>
        </p:nvSpPr>
        <p:spPr>
          <a:xfrm flipH="1">
            <a:off x="5844743" y="-36772"/>
            <a:ext cx="2125041" cy="6894771"/>
          </a:xfrm>
          <a:prstGeom prst="rtTriangle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2636AE6-81E1-4EF8-A417-BAB994FE926E}"/>
              </a:ext>
            </a:extLst>
          </p:cNvPr>
          <p:cNvSpPr/>
          <p:nvPr/>
        </p:nvSpPr>
        <p:spPr>
          <a:xfrm>
            <a:off x="7969784" y="-18385"/>
            <a:ext cx="4222216" cy="68947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A7B4F5C-D471-46C8-8F8D-0252CD90A8F2}"/>
              </a:ext>
            </a:extLst>
          </p:cNvPr>
          <p:cNvSpPr txBox="1"/>
          <p:nvPr/>
        </p:nvSpPr>
        <p:spPr>
          <a:xfrm>
            <a:off x="6689519" y="4612228"/>
            <a:ext cx="5362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原始社会实行土地公有制的本质：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生产力水平低下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7A18638-9D1E-4BFA-8069-0E00C5E77C4D}"/>
              </a:ext>
            </a:extLst>
          </p:cNvPr>
          <p:cNvSpPr/>
          <p:nvPr/>
        </p:nvSpPr>
        <p:spPr>
          <a:xfrm>
            <a:off x="7584864" y="1956656"/>
            <a:ext cx="44667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600" dirty="0">
                <a:solidFill>
                  <a:prstClr val="white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主要表现</a:t>
            </a:r>
            <a:r>
              <a:rPr lang="en-US" altLang="zh-CN" sz="3600" dirty="0">
                <a:solidFill>
                  <a:prstClr val="white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:</a:t>
            </a:r>
          </a:p>
          <a:p>
            <a:pPr algn="ctr">
              <a:defRPr/>
            </a:pPr>
            <a:r>
              <a:rPr lang="zh-CN" altLang="en-US" sz="3600" dirty="0">
                <a:solidFill>
                  <a:prstClr val="white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①氏族公有</a:t>
            </a:r>
          </a:p>
          <a:p>
            <a:pPr algn="ctr">
              <a:defRPr/>
            </a:pPr>
            <a:r>
              <a:rPr lang="zh-CN" altLang="en-US" sz="3600" dirty="0">
                <a:solidFill>
                  <a:prstClr val="white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②集体耕种</a:t>
            </a:r>
          </a:p>
          <a:p>
            <a:pPr algn="ctr">
              <a:defRPr/>
            </a:pPr>
            <a:r>
              <a:rPr lang="zh-CN" altLang="en-US" sz="3600" dirty="0">
                <a:solidFill>
                  <a:prstClr val="white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③平均分配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46426A1-BC64-4E0B-A261-F2972BA8D441}"/>
              </a:ext>
            </a:extLst>
          </p:cNvPr>
          <p:cNvSpPr txBox="1"/>
          <p:nvPr/>
        </p:nvSpPr>
        <p:spPr>
          <a:xfrm>
            <a:off x="7725242" y="532190"/>
            <a:ext cx="4466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如何理解原始社会的</a:t>
            </a:r>
            <a:endParaRPr lang="en-US" altLang="zh-CN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  <a:p>
            <a:pPr algn="ctr">
              <a:defRPr/>
            </a:pPr>
            <a:r>
              <a:rPr lang="zh-CN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土地公有制？</a:t>
            </a:r>
          </a:p>
        </p:txBody>
      </p:sp>
    </p:spTree>
    <p:extLst>
      <p:ext uri="{BB962C8B-B14F-4D97-AF65-F5344CB8AC3E}">
        <p14:creationId xmlns:p14="http://schemas.microsoft.com/office/powerpoint/2010/main" val="18487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562654-5771-4CA1-A9C4-0532EDD3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4" b="1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直角三角形 7">
            <a:extLst>
              <a:ext uri="{FF2B5EF4-FFF2-40B4-BE49-F238E27FC236}">
                <a16:creationId xmlns:a16="http://schemas.microsoft.com/office/drawing/2014/main" id="{EF08FC4E-E334-4D36-9366-A77C364000D7}"/>
              </a:ext>
            </a:extLst>
          </p:cNvPr>
          <p:cNvSpPr/>
          <p:nvPr/>
        </p:nvSpPr>
        <p:spPr>
          <a:xfrm rot="10800000" flipH="1">
            <a:off x="4209516" y="-36771"/>
            <a:ext cx="2125041" cy="6894771"/>
          </a:xfrm>
          <a:prstGeom prst="rt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BCD91F-345C-4CD2-BDAF-422143B74563}"/>
              </a:ext>
            </a:extLst>
          </p:cNvPr>
          <p:cNvSpPr/>
          <p:nvPr/>
        </p:nvSpPr>
        <p:spPr>
          <a:xfrm>
            <a:off x="-12700" y="-32318"/>
            <a:ext cx="4222216" cy="68947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F0502020204030204"/>
              <a:ea typeface="汉标康熙字典内府简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0F9CFD-5A85-496B-9180-847643E98A9B}"/>
              </a:ext>
            </a:extLst>
          </p:cNvPr>
          <p:cNvSpPr txBox="1"/>
          <p:nvPr/>
        </p:nvSpPr>
        <p:spPr>
          <a:xfrm>
            <a:off x="164122" y="72683"/>
            <a:ext cx="1004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商周时期井田制的出现与发展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50015C-5863-4403-A547-E1E95CDAB5DD}"/>
              </a:ext>
            </a:extLst>
          </p:cNvPr>
          <p:cNvSpPr txBox="1"/>
          <p:nvPr/>
        </p:nvSpPr>
        <p:spPr>
          <a:xfrm>
            <a:off x="164122" y="2805008"/>
            <a:ext cx="4617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井田的土地名义上为国家公有，由周王将全国土地层层分封给各级贵族。井田制中有</a:t>
            </a:r>
            <a:r>
              <a:rPr lang="zh-CN" altLang="en-US" sz="2800" b="1" dirty="0">
                <a:solidFill>
                  <a:srgbClr val="FF0000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“公田”</a:t>
            </a: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“私田”</a:t>
            </a: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之分</a:t>
            </a:r>
            <a:endParaRPr lang="en-US" altLang="zh-CN" sz="2800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>
              <a:defRPr/>
            </a:pPr>
            <a:endParaRPr lang="en-US" altLang="zh-CN" sz="2800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 “公田”实际上为贵族占有，“私田”是村社成员</a:t>
            </a:r>
            <a:endParaRPr lang="en-US" altLang="zh-CN" sz="2800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的份田，</a:t>
            </a:r>
            <a:r>
              <a:rPr lang="zh-CN" altLang="en-US" sz="2800" b="1" dirty="0">
                <a:solidFill>
                  <a:srgbClr val="FF0000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只有使用权，</a:t>
            </a:r>
            <a:endParaRPr lang="en-US" altLang="zh-CN" sz="2800" b="1" dirty="0">
              <a:solidFill>
                <a:srgbClr val="FF0000"/>
              </a:solidFill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没有所有权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2F1A08-D0A2-4949-BA81-AE2F3306CAA9}"/>
              </a:ext>
            </a:extLst>
          </p:cNvPr>
          <p:cNvSpPr/>
          <p:nvPr/>
        </p:nvSpPr>
        <p:spPr>
          <a:xfrm>
            <a:off x="164122" y="805440"/>
            <a:ext cx="52813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随着国家的出现，阶级的分化，在商周时期，原始社会的村社结构虽然保留，但土地公有制遭到破坏，井田制出现</a:t>
            </a:r>
          </a:p>
        </p:txBody>
      </p:sp>
    </p:spTree>
    <p:extLst>
      <p:ext uri="{BB962C8B-B14F-4D97-AF65-F5344CB8AC3E}">
        <p14:creationId xmlns:p14="http://schemas.microsoft.com/office/powerpoint/2010/main" val="6595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562654-5771-4CA1-A9C4-0532EDD3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4" b="1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73F618D-5FF3-4DAE-B4A9-8D30149DAD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0F9CFD-5A85-496B-9180-847643E98A9B}"/>
              </a:ext>
            </a:extLst>
          </p:cNvPr>
          <p:cNvSpPr txBox="1"/>
          <p:nvPr/>
        </p:nvSpPr>
        <p:spPr>
          <a:xfrm>
            <a:off x="164122" y="0"/>
            <a:ext cx="1004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商周时期井田制的出现与发展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B645233-A73C-47EA-9493-2F705F5F930B}"/>
              </a:ext>
            </a:extLst>
          </p:cNvPr>
          <p:cNvSpPr/>
          <p:nvPr/>
        </p:nvSpPr>
        <p:spPr>
          <a:xfrm>
            <a:off x="-1" y="603035"/>
            <a:ext cx="12192000" cy="308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FBCC73-999F-4F3F-A6E5-BE7759B7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000" r="10001" b="2499"/>
          <a:stretch>
            <a:fillRect/>
          </a:stretch>
        </p:blipFill>
        <p:spPr bwMode="auto">
          <a:xfrm>
            <a:off x="688868" y="603035"/>
            <a:ext cx="3273136" cy="30861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76EA6C4-92A4-47C3-9DC4-105E67E288A5}"/>
              </a:ext>
            </a:extLst>
          </p:cNvPr>
          <p:cNvSpPr txBox="1"/>
          <p:nvPr/>
        </p:nvSpPr>
        <p:spPr>
          <a:xfrm>
            <a:off x="4319336" y="801556"/>
            <a:ext cx="75153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方里而井，井九百亩，其中为公田。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八家皆私百亩，同养公田，公事毕，然后敢治私事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。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——《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孟子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滕文公下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》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普天之下，莫非王土；率土之滨，莫非王臣。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——《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诗经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小雅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北山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》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846295-6CA0-4B79-927D-70EF37EDB9B0}"/>
              </a:ext>
            </a:extLst>
          </p:cNvPr>
          <p:cNvSpPr txBox="1"/>
          <p:nvPr/>
        </p:nvSpPr>
        <p:spPr>
          <a:xfrm>
            <a:off x="410482" y="3888572"/>
            <a:ext cx="11371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井田中央一区为“公田”，由贵族占有；四周土地为“私田”，是分授给村社成员的份田，收获归己；“公田”由得到份田的村社成员集体耕种，收获物全部缴纳给贵族。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2276AF-DC88-450D-AED8-CD6119BF6B69}"/>
              </a:ext>
            </a:extLst>
          </p:cNvPr>
          <p:cNvSpPr txBox="1"/>
          <p:nvPr/>
        </p:nvSpPr>
        <p:spPr>
          <a:xfrm>
            <a:off x="410482" y="5473004"/>
            <a:ext cx="1137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井田制的实质：名义上天子所有，实际上为贵族占有，</a:t>
            </a:r>
            <a:endParaRPr lang="en-US" altLang="zh-CN" sz="3200" dirty="0"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是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以国有为名的贵族土地所有制</a:t>
            </a:r>
          </a:p>
        </p:txBody>
      </p:sp>
    </p:spTree>
    <p:extLst>
      <p:ext uri="{BB962C8B-B14F-4D97-AF65-F5344CB8AC3E}">
        <p14:creationId xmlns:p14="http://schemas.microsoft.com/office/powerpoint/2010/main" val="31896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562654-5771-4CA1-A9C4-0532EDD3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4" b="1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73F618D-5FF3-4DAE-B4A9-8D30149DAD55}"/>
              </a:ext>
            </a:extLst>
          </p:cNvPr>
          <p:cNvSpPr/>
          <p:nvPr/>
        </p:nvSpPr>
        <p:spPr>
          <a:xfrm>
            <a:off x="-36514" y="0"/>
            <a:ext cx="12228513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0F9CFD-5A85-496B-9180-847643E98A9B}"/>
              </a:ext>
            </a:extLst>
          </p:cNvPr>
          <p:cNvSpPr txBox="1"/>
          <p:nvPr/>
        </p:nvSpPr>
        <p:spPr>
          <a:xfrm>
            <a:off x="164122" y="0"/>
            <a:ext cx="1004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春秋战国时期井田制的崩溃与终结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AD6B18-4439-4790-8042-C96A98F94E8D}"/>
              </a:ext>
            </a:extLst>
          </p:cNvPr>
          <p:cNvSpPr/>
          <p:nvPr/>
        </p:nvSpPr>
        <p:spPr>
          <a:xfrm>
            <a:off x="-36513" y="584775"/>
            <a:ext cx="12265026" cy="2685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5FBA36-61D7-4741-B5FF-67E899281FD3}"/>
              </a:ext>
            </a:extLst>
          </p:cNvPr>
          <p:cNvSpPr txBox="1"/>
          <p:nvPr/>
        </p:nvSpPr>
        <p:spPr>
          <a:xfrm>
            <a:off x="418123" y="1040552"/>
            <a:ext cx="81715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春秋战国时期，人们掌握了冶炼铁的技术，铁农具逐渐代替了过去的石制、骨制等笨重易损的农具，由此出现了借助铁农具和牛力的农业耕作方式，这一变化大大提高了当时的农业生产效率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BF873E2-A544-4D06-AB81-5F5E3467D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01" y="651933"/>
            <a:ext cx="3725700" cy="25931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47CC6-F9B9-444C-8BDB-3F58DEF159FA}"/>
              </a:ext>
            </a:extLst>
          </p:cNvPr>
          <p:cNvSpPr txBox="1"/>
          <p:nvPr/>
        </p:nvSpPr>
        <p:spPr>
          <a:xfrm>
            <a:off x="410482" y="3587328"/>
            <a:ext cx="1137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春秋时期，井田制开始走向崩溃。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它一方面表现为大量“公田”被抛荒，另一方面则是部分“私田”逐渐成为使用者的私有土地。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随着土地私有现象的日益普遍，各诸侯国为刺激生产积极性、扩大剥削量，先后进行了税制改革。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B1DA158-2DB4-4360-817D-500F02FF5F9F}"/>
              </a:ext>
            </a:extLst>
          </p:cNvPr>
          <p:cNvSpPr txBox="1"/>
          <p:nvPr/>
        </p:nvSpPr>
        <p:spPr>
          <a:xfrm>
            <a:off x="287302" y="5618653"/>
            <a:ext cx="11617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井田制的瓦解的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根本原因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：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铁农具与牛耕的使用（生产力的发展）</a:t>
            </a:r>
            <a:endParaRPr lang="en-US" altLang="zh-CN" sz="3200" dirty="0">
              <a:solidFill>
                <a:srgbClr val="FF0000"/>
              </a:solidFill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井田制的瓦解的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直接原因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：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各国的税制改革</a:t>
            </a:r>
          </a:p>
        </p:txBody>
      </p:sp>
    </p:spTree>
    <p:extLst>
      <p:ext uri="{BB962C8B-B14F-4D97-AF65-F5344CB8AC3E}">
        <p14:creationId xmlns:p14="http://schemas.microsoft.com/office/powerpoint/2010/main" val="6274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562654-5771-4CA1-A9C4-0532EDD3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4" b="1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73F618D-5FF3-4DAE-B4A9-8D30149DAD55}"/>
              </a:ext>
            </a:extLst>
          </p:cNvPr>
          <p:cNvSpPr/>
          <p:nvPr/>
        </p:nvSpPr>
        <p:spPr>
          <a:xfrm>
            <a:off x="-36514" y="0"/>
            <a:ext cx="12265025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0F9CFD-5A85-496B-9180-847643E98A9B}"/>
              </a:ext>
            </a:extLst>
          </p:cNvPr>
          <p:cNvSpPr txBox="1"/>
          <p:nvPr/>
        </p:nvSpPr>
        <p:spPr>
          <a:xfrm>
            <a:off x="164122" y="0"/>
            <a:ext cx="1004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春秋战国时期井田制的崩溃与终结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AD6B18-4439-4790-8042-C96A98F94E8D}"/>
              </a:ext>
            </a:extLst>
          </p:cNvPr>
          <p:cNvSpPr/>
          <p:nvPr/>
        </p:nvSpPr>
        <p:spPr>
          <a:xfrm>
            <a:off x="-36513" y="584775"/>
            <a:ext cx="12265026" cy="2685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5FBA36-61D7-4741-B5FF-67E899281FD3}"/>
              </a:ext>
            </a:extLst>
          </p:cNvPr>
          <p:cNvSpPr txBox="1"/>
          <p:nvPr/>
        </p:nvSpPr>
        <p:spPr>
          <a:xfrm>
            <a:off x="2678260" y="804339"/>
            <a:ext cx="90473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税制改革首先发生在齐国。春秋前期，管仲采取“相地而衰征”的措施；公元前</a:t>
            </a:r>
            <a:r>
              <a:rPr lang="en-US" altLang="zh-CN" sz="28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594</a:t>
            </a:r>
            <a:r>
              <a:rPr lang="zh-CN" altLang="en-US" sz="28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年，鲁国实行“初税亩”，规定不论“公田”、“私田”，都按田亩实数收税。</a:t>
            </a:r>
            <a:endParaRPr lang="en-US" altLang="zh-CN" sz="2800" b="1" dirty="0">
              <a:solidFill>
                <a:prstClr val="black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  <a:p>
            <a:pPr lvl="0"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晋、楚、郑等国也推行了类似的税制改革。这些改革实际上使土地私有合法化。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BF873E2-A544-4D06-AB81-5F5E3467D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01" y="554982"/>
            <a:ext cx="1745458" cy="27194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0047CC6-F9B9-444C-8BDB-3F58DEF159FA}"/>
              </a:ext>
            </a:extLst>
          </p:cNvPr>
          <p:cNvSpPr txBox="1"/>
          <p:nvPr/>
        </p:nvSpPr>
        <p:spPr>
          <a:xfrm>
            <a:off x="164122" y="3855448"/>
            <a:ext cx="8644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方正仿宋简体" panose="03000509000000000000" pitchFamily="65" charset="-122"/>
                <a:ea typeface="方正仿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战国时期，商鞅在秦国大举变法。秦正式宣布“改帝王之制，除井田，民得卖买”，从法律上废除了井田制，对土地私有制给予全面的肯定。商鞅还实行“依军功行田宅”的制度，培植了一批新兴大土地所有者。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仿宋简体" panose="03000509000000000000" pitchFamily="65" charset="-122"/>
              <a:ea typeface="方正仿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B1DA158-2DB4-4360-817D-500F02FF5F9F}"/>
              </a:ext>
            </a:extLst>
          </p:cNvPr>
          <p:cNvSpPr txBox="1"/>
          <p:nvPr/>
        </p:nvSpPr>
        <p:spPr>
          <a:xfrm>
            <a:off x="287302" y="6138114"/>
            <a:ext cx="1161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商鞅变法的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实质</a:t>
            </a:r>
            <a:r>
              <a:rPr lang="zh-CN" altLang="en-US" sz="3200" dirty="0">
                <a:solidFill>
                  <a:prstClr val="black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：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颜真卿楷书 简繁" panose="02000500000000000000" pitchFamily="2" charset="-122"/>
              </a:rPr>
              <a:t>彻底废除井田制，使土地私有制合法化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颜真卿楷书 简繁" panose="02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F371AC-8840-4110-AF7D-2CF4D78A4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570" y="3416095"/>
            <a:ext cx="2850128" cy="25127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6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562654-5771-4CA1-A9C4-0532EDD3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4" b="1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73F618D-5FF3-4DAE-B4A9-8D30149DAD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sym typeface="方正大标宋简体" panose="03000509000000000000" pitchFamily="65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CD2A6F1-9288-47B0-9699-4DFFD3CDFBC8}"/>
              </a:ext>
            </a:extLst>
          </p:cNvPr>
          <p:cNvSpPr/>
          <p:nvPr/>
        </p:nvSpPr>
        <p:spPr>
          <a:xfrm>
            <a:off x="0" y="702310"/>
            <a:ext cx="12192000" cy="5779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0F9CFD-5A85-496B-9180-847643E98A9B}"/>
              </a:ext>
            </a:extLst>
          </p:cNvPr>
          <p:cNvSpPr txBox="1"/>
          <p:nvPr/>
        </p:nvSpPr>
        <p:spPr>
          <a:xfrm>
            <a:off x="164121" y="0"/>
            <a:ext cx="1346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一、废井田，开阡陌</a:t>
            </a:r>
            <a:r>
              <a:rPr lang="zh-CN" altLang="en-US" sz="2800" b="1" dirty="0">
                <a:latin typeface="方正大标宋简体" panose="03000509000000000000" pitchFamily="65" charset="-122"/>
                <a:ea typeface="方正大标宋简体" panose="03000509000000000000" pitchFamily="65" charset="-122"/>
                <a:cs typeface="+mn-ea"/>
                <a:sym typeface="方正大标宋简体" panose="03000509000000000000" pitchFamily="65" charset="-122"/>
              </a:rPr>
              <a:t>：从土地公有制、井田制到土地私有制的历史进程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方正大标宋简体" panose="03000509000000000000" pitchFamily="65" charset="-122"/>
              <a:ea typeface="方正大标宋简体" panose="03000509000000000000" pitchFamily="65" charset="-122"/>
              <a:cs typeface="+mn-ea"/>
              <a:sym typeface="方正大标宋简体" panose="03000509000000000000" pitchFamily="65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141DD17-B61B-4345-A226-80B31FAEEF64}"/>
              </a:ext>
            </a:extLst>
          </p:cNvPr>
          <p:cNvSpPr txBox="1"/>
          <p:nvPr/>
        </p:nvSpPr>
        <p:spPr>
          <a:xfrm>
            <a:off x="560705" y="847090"/>
            <a:ext cx="28879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1. 原始社会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D38ED294-2B73-4BDA-9A5D-1CE3413310DD}"/>
              </a:ext>
            </a:extLst>
          </p:cNvPr>
          <p:cNvSpPr/>
          <p:nvPr/>
        </p:nvSpPr>
        <p:spPr>
          <a:xfrm>
            <a:off x="2696210" y="847090"/>
            <a:ext cx="4079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——土地公有制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74FE73-EA4D-478B-BFC7-11A8B398FD61}"/>
              </a:ext>
            </a:extLst>
          </p:cNvPr>
          <p:cNvSpPr/>
          <p:nvPr/>
        </p:nvSpPr>
        <p:spPr>
          <a:xfrm>
            <a:off x="1247775" y="1904365"/>
            <a:ext cx="10527030" cy="583565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 (1)兴衰:</a:t>
            </a: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effectLst>
                  <a:reflection blurRad="6350" stA="55000" endA="300" endPos="0" dir="5400000" sy="-100000" algn="bl" rotWithShape="0"/>
                </a:effectLst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cs typeface="楷体" pitchFamily="49" charset="-122"/>
                <a:sym typeface="方正大标宋简体" panose="03000509000000000000" pitchFamily="65" charset="-122"/>
              </a:rPr>
              <a:t> </a:t>
            </a:r>
            <a:r>
              <a:rPr kumimoji="0" lang="zh-CN" altLang="en-US" sz="32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商代出现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A1B784-F946-44AE-B6EA-4BC191B4CE41}"/>
              </a:ext>
            </a:extLst>
          </p:cNvPr>
          <p:cNvSpPr txBox="1"/>
          <p:nvPr/>
        </p:nvSpPr>
        <p:spPr>
          <a:xfrm>
            <a:off x="560705" y="1320800"/>
            <a:ext cx="26504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2. 商周时期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0B9B2158-0A3F-4570-AE95-772EB50C2700}"/>
              </a:ext>
            </a:extLst>
          </p:cNvPr>
          <p:cNvSpPr txBox="1"/>
          <p:nvPr/>
        </p:nvSpPr>
        <p:spPr>
          <a:xfrm>
            <a:off x="2696210" y="1320800"/>
            <a:ext cx="26930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noProof="1">
                <a:effectLst>
                  <a:reflection blurRad="6350" stA="55000" endA="300" endPos="0" dir="5400000" sy="-100000" algn="bl" rotWithShape="0"/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楷体" pitchFamily="49" charset="-122"/>
                <a:sym typeface="方正大标宋简体" panose="03000509000000000000" pitchFamily="65" charset="-122"/>
              </a:rPr>
              <a:t>——</a:t>
            </a:r>
            <a:r>
              <a:rPr lang="zh-CN" altLang="en-US" sz="3200" noProof="1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井田制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92304747-421D-4ECB-925E-7323D9D34C84}"/>
              </a:ext>
            </a:extLst>
          </p:cNvPr>
          <p:cNvSpPr txBox="1"/>
          <p:nvPr/>
        </p:nvSpPr>
        <p:spPr>
          <a:xfrm>
            <a:off x="1376045" y="2487613"/>
            <a:ext cx="22288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noProof="1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(2)实质: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AF2AABD-72C4-475D-BEEF-7ACECD8BC90B}"/>
              </a:ext>
            </a:extLst>
          </p:cNvPr>
          <p:cNvSpPr txBox="1"/>
          <p:nvPr/>
        </p:nvSpPr>
        <p:spPr>
          <a:xfrm>
            <a:off x="2843530" y="2487930"/>
            <a:ext cx="58039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noProof="1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以国有为名的贵族土地所有制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18DF1F1-652A-4AD1-845D-1911FA0F40C3}"/>
              </a:ext>
            </a:extLst>
          </p:cNvPr>
          <p:cNvSpPr txBox="1"/>
          <p:nvPr/>
        </p:nvSpPr>
        <p:spPr>
          <a:xfrm>
            <a:off x="1376045" y="3000375"/>
            <a:ext cx="44919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(3</a:t>
            </a:r>
            <a:r>
              <a:rPr lang="zh-CN" altLang="en-US" sz="3200" noProof="1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)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与分封制的关系：</a:t>
            </a:r>
            <a:endParaRPr lang="zh-CN" altLang="en-US" sz="3200" noProof="1">
              <a:latin typeface="方正大标宋简体" panose="03000509000000000000" pitchFamily="65" charset="-122"/>
              <a:ea typeface="方正大标宋简体" panose="03000509000000000000" pitchFamily="65" charset="-122"/>
              <a:sym typeface="方正大标宋简体" panose="03000509000000000000" pitchFamily="65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E5E722-6DC7-48CD-BDC9-41E66E14A75A}"/>
              </a:ext>
            </a:extLst>
          </p:cNvPr>
          <p:cNvSpPr txBox="1"/>
          <p:nvPr/>
        </p:nvSpPr>
        <p:spPr>
          <a:xfrm>
            <a:off x="4958080" y="2999740"/>
            <a:ext cx="4410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经济基础——上层建筑</a:t>
            </a:r>
            <a:endParaRPr lang="zh-CN" altLang="en-US" sz="3200" noProof="1">
              <a:latin typeface="方正大标宋简体" panose="03000509000000000000" pitchFamily="65" charset="-122"/>
              <a:ea typeface="方正大标宋简体" panose="03000509000000000000" pitchFamily="65" charset="-122"/>
              <a:sym typeface="方正大标宋简体" panose="03000509000000000000" pitchFamily="65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6B73F7A-9B6C-4626-A5A9-DFD6AC0DEA19}"/>
              </a:ext>
            </a:extLst>
          </p:cNvPr>
          <p:cNvSpPr txBox="1"/>
          <p:nvPr/>
        </p:nvSpPr>
        <p:spPr>
          <a:xfrm>
            <a:off x="4581525" y="1904365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effectLst>
                  <a:reflection blurRad="6350" stA="55000" endA="300" endPos="0" dir="5400000" sy="-100000" algn="bl" rotWithShape="0"/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楷体" pitchFamily="49" charset="-122"/>
                <a:sym typeface="方正大标宋简体" panose="03000509000000000000" pitchFamily="65" charset="-122"/>
              </a:rPr>
              <a:t>—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西周鼎盛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6F70DF1-B4C6-47EB-9865-51050DB0F60D}"/>
              </a:ext>
            </a:extLst>
          </p:cNvPr>
          <p:cNvSpPr txBox="1"/>
          <p:nvPr/>
        </p:nvSpPr>
        <p:spPr>
          <a:xfrm>
            <a:off x="6668770" y="1904365"/>
            <a:ext cx="306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effectLst>
                  <a:reflection blurRad="6350" stA="55000" endA="300" endPos="0" dir="5400000" sy="-100000" algn="bl" rotWithShape="0"/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楷体" pitchFamily="49" charset="-122"/>
                <a:sym typeface="方正大标宋简体" panose="03000509000000000000" pitchFamily="65" charset="-122"/>
              </a:rPr>
              <a:t>—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春秋走向崩溃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28A7235-67DE-423B-8CF8-752EC1002CBB}"/>
              </a:ext>
            </a:extLst>
          </p:cNvPr>
          <p:cNvGrpSpPr/>
          <p:nvPr/>
        </p:nvGrpSpPr>
        <p:grpSpPr>
          <a:xfrm>
            <a:off x="784860" y="3528060"/>
            <a:ext cx="6398260" cy="2566670"/>
            <a:chOff x="1788" y="5772"/>
            <a:chExt cx="10076" cy="4042"/>
          </a:xfrm>
        </p:grpSpPr>
        <p:sp>
          <p:nvSpPr>
            <p:cNvPr id="29" name="Text Box 29">
              <a:extLst>
                <a:ext uri="{FF2B5EF4-FFF2-40B4-BE49-F238E27FC236}">
                  <a16:creationId xmlns:a16="http://schemas.microsoft.com/office/drawing/2014/main" id="{75FF57D9-E711-43A1-8695-14CE866E6691}"/>
                </a:ext>
              </a:extLst>
            </p:cNvPr>
            <p:cNvSpPr txBox="1"/>
            <p:nvPr/>
          </p:nvSpPr>
          <p:spPr>
            <a:xfrm>
              <a:off x="7681" y="5772"/>
              <a:ext cx="4181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sym typeface="方正大标宋简体" panose="03000509000000000000" pitchFamily="65" charset="-122"/>
                </a:rPr>
                <a:t>公田被抛荒</a:t>
              </a:r>
            </a:p>
          </p:txBody>
        </p:sp>
        <p:sp>
          <p:nvSpPr>
            <p:cNvPr id="30" name="Text Box 31">
              <a:extLst>
                <a:ext uri="{FF2B5EF4-FFF2-40B4-BE49-F238E27FC236}">
                  <a16:creationId xmlns:a16="http://schemas.microsoft.com/office/drawing/2014/main" id="{7727A3A4-6DCE-4815-94CC-5BEB3C81B70A}"/>
                </a:ext>
              </a:extLst>
            </p:cNvPr>
            <p:cNvSpPr txBox="1"/>
            <p:nvPr/>
          </p:nvSpPr>
          <p:spPr>
            <a:xfrm>
              <a:off x="7681" y="6652"/>
              <a:ext cx="418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sym typeface="方正大标宋简体" panose="03000509000000000000" pitchFamily="65" charset="-122"/>
                </a:rPr>
                <a:t>私田变私有</a:t>
              </a: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85F5B5E-C9FC-4A9C-BB4C-C36570D8A8FF}"/>
                </a:ext>
              </a:extLst>
            </p:cNvPr>
            <p:cNvGrpSpPr/>
            <p:nvPr/>
          </p:nvGrpSpPr>
          <p:grpSpPr>
            <a:xfrm>
              <a:off x="1788" y="6269"/>
              <a:ext cx="5978" cy="3545"/>
              <a:chOff x="1788" y="6269"/>
              <a:chExt cx="5978" cy="3545"/>
            </a:xfrm>
          </p:grpSpPr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1CBEF3E-20E4-4F00-AF3D-90B31A4144D5}"/>
                  </a:ext>
                </a:extLst>
              </p:cNvPr>
              <p:cNvSpPr txBox="1"/>
              <p:nvPr/>
            </p:nvSpPr>
            <p:spPr>
              <a:xfrm>
                <a:off x="1788" y="7571"/>
                <a:ext cx="384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i="0" u="none" strike="noStrike" kern="0" cap="none" spc="0" normalizeH="0" baseline="0" noProof="0" dirty="0">
                    <a:ln>
                      <a:noFill/>
                    </a:ln>
                    <a:uLnTx/>
                    <a:uFillTx/>
                    <a:latin typeface="方正大标宋简体" panose="03000509000000000000" pitchFamily="65" charset="-122"/>
                    <a:ea typeface="方正大标宋简体" panose="03000509000000000000" pitchFamily="65" charset="-122"/>
                    <a:sym typeface="方正大标宋简体" panose="03000509000000000000" pitchFamily="65" charset="-122"/>
                  </a:rPr>
                  <a:t>(4)走向崩溃</a:t>
                </a:r>
                <a:endParaRPr kumimoji="0" lang="zh-CN" altLang="en-US" sz="3200" i="0" u="none" strike="noStrike" kern="0" cap="none" spc="0" normalizeH="0" baseline="0" noProof="1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sym typeface="方正大标宋简体" panose="03000509000000000000" pitchFamily="65" charset="-122"/>
                </a:endParaRP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27B6627A-52B3-4698-933D-6406E6795323}"/>
                  </a:ext>
                </a:extLst>
              </p:cNvPr>
              <p:cNvSpPr txBox="1"/>
              <p:nvPr/>
            </p:nvSpPr>
            <p:spPr>
              <a:xfrm>
                <a:off x="5498" y="6269"/>
                <a:ext cx="2063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i="0" u="none" strike="noStrike" kern="0" cap="none" spc="0" normalizeH="0" baseline="0" noProof="0" dirty="0">
                    <a:ln>
                      <a:noFill/>
                    </a:ln>
                    <a:uLnTx/>
                    <a:uFillTx/>
                    <a:latin typeface="方正大标宋简体" panose="03000509000000000000" pitchFamily="65" charset="-122"/>
                    <a:ea typeface="方正大标宋简体" panose="03000509000000000000" pitchFamily="65" charset="-122"/>
                    <a:sym typeface="方正大标宋简体" panose="03000509000000000000" pitchFamily="65" charset="-122"/>
                  </a:rPr>
                  <a:t>表现：</a:t>
                </a:r>
                <a:endParaRPr kumimoji="0" lang="zh-CN" altLang="en-US" sz="3200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cs typeface="楷体" pitchFamily="49" charset="-122"/>
                  <a:sym typeface="方正大标宋简体" panose="03000509000000000000" pitchFamily="65" charset="-122"/>
                </a:endParaRPr>
              </a:p>
            </p:txBody>
          </p:sp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21811854-D306-40F9-A00A-F24DFB485FA9}"/>
                  </a:ext>
                </a:extLst>
              </p:cNvPr>
              <p:cNvSpPr/>
              <p:nvPr/>
            </p:nvSpPr>
            <p:spPr>
              <a:xfrm>
                <a:off x="5362" y="6740"/>
                <a:ext cx="137" cy="2262"/>
              </a:xfrm>
              <a:prstGeom prst="leftBracket">
                <a:avLst>
                  <a:gd name="adj" fmla="val 100000"/>
                </a:avLst>
              </a:prstGeom>
              <a:noFill/>
              <a:ln w="38100" cap="flat" cmpd="sng" algn="ctr">
                <a:solidFill>
                  <a:srgbClr val="3D3F41">
                    <a:lumMod val="5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sym typeface="方正大标宋简体" panose="03000509000000000000" pitchFamily="65" charset="-122"/>
                </a:endParaRPr>
              </a:p>
            </p:txBody>
          </p:sp>
          <p:sp>
            <p:nvSpPr>
              <p:cNvPr id="35" name="AutoShape 19">
                <a:extLst>
                  <a:ext uri="{FF2B5EF4-FFF2-40B4-BE49-F238E27FC236}">
                    <a16:creationId xmlns:a16="http://schemas.microsoft.com/office/drawing/2014/main" id="{A3A5FA58-3E9B-4598-AC68-873A511AC82A}"/>
                  </a:ext>
                </a:extLst>
              </p:cNvPr>
              <p:cNvSpPr/>
              <p:nvPr/>
            </p:nvSpPr>
            <p:spPr>
              <a:xfrm>
                <a:off x="7561" y="6269"/>
                <a:ext cx="120" cy="940"/>
              </a:xfrm>
              <a:prstGeom prst="leftBracket">
                <a:avLst>
                  <a:gd name="adj" fmla="val 100000"/>
                </a:avLst>
              </a:prstGeom>
              <a:noFill/>
              <a:ln w="38100" cap="flat" cmpd="sng" algn="ctr">
                <a:solidFill>
                  <a:srgbClr val="3D3F41">
                    <a:lumMod val="5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sym typeface="方正大标宋简体" panose="03000509000000000000" pitchFamily="65" charset="-122"/>
                </a:endParaRPr>
              </a:p>
            </p:txBody>
          </p:sp>
          <p:sp>
            <p:nvSpPr>
              <p:cNvPr id="36" name="Text Box 18">
                <a:extLst>
                  <a:ext uri="{FF2B5EF4-FFF2-40B4-BE49-F238E27FC236}">
                    <a16:creationId xmlns:a16="http://schemas.microsoft.com/office/drawing/2014/main" id="{B2EAF502-76C2-46EB-9360-813945D72D94}"/>
                  </a:ext>
                </a:extLst>
              </p:cNvPr>
              <p:cNvSpPr txBox="1"/>
              <p:nvPr/>
            </p:nvSpPr>
            <p:spPr>
              <a:xfrm>
                <a:off x="5609" y="8490"/>
                <a:ext cx="2063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i="0" u="none" strike="noStrike" kern="0" cap="none" spc="0" normalizeH="0" baseline="0" noProof="0" dirty="0">
                    <a:ln>
                      <a:noFill/>
                    </a:ln>
                    <a:uLnTx/>
                    <a:uFillTx/>
                    <a:latin typeface="方正大标宋简体" panose="03000509000000000000" pitchFamily="65" charset="-122"/>
                    <a:ea typeface="方正大标宋简体" panose="03000509000000000000" pitchFamily="65" charset="-122"/>
                    <a:sym typeface="方正大标宋简体" panose="03000509000000000000" pitchFamily="65" charset="-122"/>
                  </a:rPr>
                  <a:t>原因：</a:t>
                </a:r>
              </a:p>
            </p:txBody>
          </p:sp>
          <p:sp>
            <p:nvSpPr>
              <p:cNvPr id="37" name="AutoShape 19">
                <a:extLst>
                  <a:ext uri="{FF2B5EF4-FFF2-40B4-BE49-F238E27FC236}">
                    <a16:creationId xmlns:a16="http://schemas.microsoft.com/office/drawing/2014/main" id="{E5785530-ABC3-4AC2-A153-8F525C306C46}"/>
                  </a:ext>
                </a:extLst>
              </p:cNvPr>
              <p:cNvSpPr/>
              <p:nvPr/>
            </p:nvSpPr>
            <p:spPr>
              <a:xfrm>
                <a:off x="7561" y="8030"/>
                <a:ext cx="205" cy="1784"/>
              </a:xfrm>
              <a:prstGeom prst="leftBracket">
                <a:avLst>
                  <a:gd name="adj" fmla="val 100000"/>
                </a:avLst>
              </a:prstGeom>
              <a:noFill/>
              <a:ln w="38100" cap="flat" cmpd="sng" algn="ctr">
                <a:solidFill>
                  <a:srgbClr val="3D3F41">
                    <a:lumMod val="5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100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方正大标宋简体" panose="03000509000000000000" pitchFamily="65" charset="-122"/>
                  <a:ea typeface="方正大标宋简体" panose="03000509000000000000" pitchFamily="65" charset="-122"/>
                  <a:sym typeface="方正大标宋简体" panose="03000509000000000000" pitchFamily="65" charset="-122"/>
                </a:endParaRPr>
              </a:p>
            </p:txBody>
          </p:sp>
        </p:grp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FF720118-E7E6-407B-AD29-665726B281E5}"/>
              </a:ext>
            </a:extLst>
          </p:cNvPr>
          <p:cNvSpPr txBox="1"/>
          <p:nvPr/>
        </p:nvSpPr>
        <p:spPr>
          <a:xfrm>
            <a:off x="9543515" y="1904365"/>
            <a:ext cx="2244525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effectLst>
                  <a:reflection blurRad="6350" stA="55000" endA="300" endPos="0" dir="5400000" sy="-100000" algn="bl" rotWithShape="0"/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  <a:cs typeface="楷体" pitchFamily="49" charset="-122"/>
                <a:sym typeface="方正大标宋简体" panose="03000509000000000000" pitchFamily="65" charset="-122"/>
              </a:rPr>
              <a:t>—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战国废除</a:t>
            </a:r>
          </a:p>
        </p:txBody>
      </p:sp>
      <p:sp>
        <p:nvSpPr>
          <p:cNvPr id="39" name="Text Box 27">
            <a:extLst>
              <a:ext uri="{FF2B5EF4-FFF2-40B4-BE49-F238E27FC236}">
                <a16:creationId xmlns:a16="http://schemas.microsoft.com/office/drawing/2014/main" id="{CCD4F03D-C9EC-4B2B-9BFD-E41D9016D1E2}"/>
              </a:ext>
            </a:extLst>
          </p:cNvPr>
          <p:cNvSpPr txBox="1"/>
          <p:nvPr/>
        </p:nvSpPr>
        <p:spPr>
          <a:xfrm>
            <a:off x="4526915" y="5253990"/>
            <a:ext cx="15132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根本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：</a:t>
            </a:r>
          </a:p>
        </p:txBody>
      </p:sp>
      <p:sp>
        <p:nvSpPr>
          <p:cNvPr id="40" name="Text Box 28">
            <a:extLst>
              <a:ext uri="{FF2B5EF4-FFF2-40B4-BE49-F238E27FC236}">
                <a16:creationId xmlns:a16="http://schemas.microsoft.com/office/drawing/2014/main" id="{DB3AA3F9-9111-4F22-BA69-64EB1F485B5A}"/>
              </a:ext>
            </a:extLst>
          </p:cNvPr>
          <p:cNvSpPr txBox="1"/>
          <p:nvPr/>
        </p:nvSpPr>
        <p:spPr>
          <a:xfrm>
            <a:off x="4521200" y="5898515"/>
            <a:ext cx="15671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直接</a:t>
            </a: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：</a:t>
            </a:r>
          </a:p>
        </p:txBody>
      </p:sp>
      <p:sp>
        <p:nvSpPr>
          <p:cNvPr id="41" name="Text Box 20">
            <a:extLst>
              <a:ext uri="{FF2B5EF4-FFF2-40B4-BE49-F238E27FC236}">
                <a16:creationId xmlns:a16="http://schemas.microsoft.com/office/drawing/2014/main" id="{B98B94B2-D54A-40A7-B98E-9F87D496710C}"/>
              </a:ext>
            </a:extLst>
          </p:cNvPr>
          <p:cNvSpPr txBox="1"/>
          <p:nvPr/>
        </p:nvSpPr>
        <p:spPr>
          <a:xfrm>
            <a:off x="5568315" y="5236845"/>
            <a:ext cx="5233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铁犁牛耕出现(生产力发展)</a:t>
            </a: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B2F6EEFE-812D-4F5F-8479-E861AEFE779A}"/>
              </a:ext>
            </a:extLst>
          </p:cNvPr>
          <p:cNvSpPr txBox="1"/>
          <p:nvPr/>
        </p:nvSpPr>
        <p:spPr>
          <a:xfrm>
            <a:off x="5591810" y="5883275"/>
            <a:ext cx="58508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各国税制改革</a:t>
            </a:r>
            <a:r>
              <a:rPr lang="en-US" altLang="zh-CN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(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生产关系调整</a:t>
            </a:r>
            <a:r>
              <a:rPr lang="en-US" altLang="zh-CN" sz="3200" dirty="0">
                <a:solidFill>
                  <a:srgbClr val="FF0000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方正大标宋简体" panose="03000509000000000000" pitchFamily="65" charset="-122"/>
              <a:ea typeface="方正大标宋简体" panose="03000509000000000000" pitchFamily="65" charset="-122"/>
              <a:sym typeface="方正大标宋简体" panose="03000509000000000000" pitchFamily="65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D5733DE-569B-49BD-8CA0-1AFD0FA1EAAB}"/>
              </a:ext>
            </a:extLst>
          </p:cNvPr>
          <p:cNvSpPr txBox="1"/>
          <p:nvPr/>
        </p:nvSpPr>
        <p:spPr>
          <a:xfrm>
            <a:off x="5591810" y="4653280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周王室衰微，兼并战争频繁</a:t>
            </a:r>
          </a:p>
        </p:txBody>
      </p:sp>
      <p:sp>
        <p:nvSpPr>
          <p:cNvPr id="44" name="Text Box 27">
            <a:extLst>
              <a:ext uri="{FF2B5EF4-FFF2-40B4-BE49-F238E27FC236}">
                <a16:creationId xmlns:a16="http://schemas.microsoft.com/office/drawing/2014/main" id="{23C0E8FA-9E1D-4691-8067-DC23DBEA96F0}"/>
              </a:ext>
            </a:extLst>
          </p:cNvPr>
          <p:cNvSpPr txBox="1"/>
          <p:nvPr/>
        </p:nvSpPr>
        <p:spPr>
          <a:xfrm>
            <a:off x="4521200" y="4670425"/>
            <a:ext cx="15132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dirty="0">
                <a:latin typeface="方正大标宋简体" panose="03000509000000000000" pitchFamily="65" charset="-122"/>
                <a:ea typeface="方正大标宋简体" panose="03000509000000000000" pitchFamily="65" charset="-122"/>
                <a:sym typeface="方正大标宋简体" panose="03000509000000000000" pitchFamily="65" charset="-122"/>
              </a:rPr>
              <a:t>背景：</a:t>
            </a:r>
          </a:p>
        </p:txBody>
      </p:sp>
    </p:spTree>
    <p:extLst>
      <p:ext uri="{BB962C8B-B14F-4D97-AF65-F5344CB8AC3E}">
        <p14:creationId xmlns:p14="http://schemas.microsoft.com/office/powerpoint/2010/main" val="32393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H/c9K0/agWIVxFcf1QqcrRu14EcR3u9EgITnADZoahxbQjY1m1VzPLSmkqho/XrLnDBqL9FkinuA/DgkbsPzUY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kern="1200" cap="none" spc="0" normalizeH="0" baseline="0" noProof="0" dirty="0" smtClean="0">
            <a:ln>
              <a:noFill/>
            </a:ln>
            <a:effectLst/>
            <a:uLnTx/>
            <a:uFillTx/>
            <a:latin typeface="方正仿宋简体" panose="03000509000000000000" pitchFamily="65" charset="-122"/>
            <a:ea typeface="方正仿宋简体" panose="03000509000000000000" pitchFamily="65" charset="-122"/>
            <a:cs typeface="+mn-ea"/>
            <a:sym typeface="方正颜真卿楷书 简繁" panose="02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2899</Words>
  <PresentationFormat>宽屏</PresentationFormat>
  <Paragraphs>232</Paragraphs>
  <Slides>25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Times New Roman</vt:lpstr>
      <vt:lpstr>方正仿宋简体</vt:lpstr>
      <vt:lpstr>等线 Light</vt:lpstr>
      <vt:lpstr>Wingdings</vt:lpstr>
      <vt:lpstr>方正大标宋简体</vt:lpstr>
      <vt:lpstr>汉仪程行简</vt:lpstr>
      <vt:lpstr>等线</vt:lpstr>
      <vt:lpstr>方正颜真卿楷书 简繁</vt:lpstr>
      <vt:lpstr>Arial</vt:lpstr>
      <vt:lpstr>楷体_GB2312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2022-02-20T06:40:03Z</dcterms:created>
  <dcterms:modified xsi:type="dcterms:W3CDTF">2022-02-21T14:09:33Z</dcterms:modified>
</cp:coreProperties>
</file>